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9" r:id="rId2"/>
    <p:sldId id="296" r:id="rId3"/>
    <p:sldId id="318" r:id="rId4"/>
    <p:sldId id="432" r:id="rId5"/>
    <p:sldId id="320" r:id="rId6"/>
    <p:sldId id="458" r:id="rId7"/>
    <p:sldId id="261" r:id="rId8"/>
    <p:sldId id="433" r:id="rId9"/>
    <p:sldId id="443" r:id="rId10"/>
    <p:sldId id="447" r:id="rId11"/>
    <p:sldId id="448" r:id="rId12"/>
    <p:sldId id="455" r:id="rId13"/>
    <p:sldId id="457" r:id="rId14"/>
    <p:sldId id="459" r:id="rId15"/>
    <p:sldId id="462" r:id="rId16"/>
    <p:sldId id="267" r:id="rId17"/>
    <p:sldId id="440" r:id="rId18"/>
    <p:sldId id="317" r:id="rId19"/>
    <p:sldId id="332" r:id="rId20"/>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AF96C-3A3A-4667-836E-5D2043E55A0D}" v="89" dt="2020-02-17T16:29:36.671"/>
    <p1510:client id="{328F8323-A8B4-4BB5-8B29-141FF986EA24}" v="11" dt="2020-04-06T19:56:50.842"/>
    <p1510:client id="{BAE3137E-5ED2-488F-90AA-67C3B75162E2}" v="4" dt="2020-04-06T18:41:56.776"/>
    <p1510:client id="{58D05219-7C7B-4B91-A7AF-DC0AF21441D4}" v="8" dt="2020-03-15T18:19:04.037"/>
    <p1510:client id="{62FC7D01-7DC2-4ECC-8EE4-941CF425DBEE}" v="272" dt="2020-04-04T01:47:57.654"/>
    <p1510:client id="{7B93843C-DFF4-4B6D-9934-AB8C4C568E2D}" v="86" dt="2020-03-14T00:29:41.866"/>
    <p1510:client id="{B7CA8C48-7DAD-40D1-BA98-01463637147D}" v="67" dt="2020-03-14T21:04:21.6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527" autoAdjust="0"/>
    <p:restoredTop sz="78596" autoAdjust="0"/>
  </p:normalViewPr>
  <p:slideViewPr>
    <p:cSldViewPr snapToGrid="0">
      <p:cViewPr varScale="1">
        <p:scale>
          <a:sx n="91" d="100"/>
          <a:sy n="91" d="100"/>
        </p:scale>
        <p:origin x="166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7CA8C48-7DAD-40D1-BA98-01463637147D}"/>
    <pc:docChg chg="modSld">
      <pc:chgData name="Felipe Augusto Pereira de Figueiredo" userId="e1771b70d906f94b" providerId="Windows Live" clId="Web-{B7CA8C48-7DAD-40D1-BA98-01463637147D}" dt="2020-03-14T21:04:21.668" v="66" actId="20577"/>
      <pc:docMkLst>
        <pc:docMk/>
      </pc:docMkLst>
      <pc:sldChg chg="modSp">
        <pc:chgData name="Felipe Augusto Pereira de Figueiredo" userId="e1771b70d906f94b" providerId="Windows Live" clId="Web-{B7CA8C48-7DAD-40D1-BA98-01463637147D}" dt="2020-03-14T21:04:21.668" v="65" actId="20577"/>
        <pc:sldMkLst>
          <pc:docMk/>
          <pc:sldMk cId="63867976" sldId="310"/>
        </pc:sldMkLst>
        <pc:spChg chg="mod">
          <ac:chgData name="Felipe Augusto Pereira de Figueiredo" userId="e1771b70d906f94b" providerId="Windows Live" clId="Web-{B7CA8C48-7DAD-40D1-BA98-01463637147D}" dt="2020-03-14T21:04:21.668" v="65" actId="20577"/>
          <ac:spMkLst>
            <pc:docMk/>
            <pc:sldMk cId="63867976" sldId="310"/>
            <ac:spMk id="3" creationId="{00000000-0000-0000-0000-000000000000}"/>
          </ac:spMkLst>
        </pc:spChg>
      </pc:sldChg>
    </pc:docChg>
  </pc:docChgLst>
  <pc:docChgLst>
    <pc:chgData name="Felipe Augusto Pereira de Figueiredo" userId="e1771b70d906f94b" providerId="Windows Live" clId="Web-{BAE3137E-5ED2-488F-90AA-67C3B75162E2}"/>
    <pc:docChg chg="delSld">
      <pc:chgData name="Felipe Augusto Pereira de Figueiredo" userId="e1771b70d906f94b" providerId="Windows Live" clId="Web-{BAE3137E-5ED2-488F-90AA-67C3B75162E2}" dt="2020-04-06T18:41:56.776" v="3"/>
      <pc:docMkLst>
        <pc:docMk/>
      </pc:docMkLst>
      <pc:sldChg chg="del">
        <pc:chgData name="Felipe Augusto Pereira de Figueiredo" userId="e1771b70d906f94b" providerId="Windows Live" clId="Web-{BAE3137E-5ED2-488F-90AA-67C3B75162E2}" dt="2020-04-06T18:41:36.120" v="0"/>
        <pc:sldMkLst>
          <pc:docMk/>
          <pc:sldMk cId="2987778591" sldId="361"/>
        </pc:sldMkLst>
      </pc:sldChg>
      <pc:sldChg chg="del">
        <pc:chgData name="Felipe Augusto Pereira de Figueiredo" userId="e1771b70d906f94b" providerId="Windows Live" clId="Web-{BAE3137E-5ED2-488F-90AA-67C3B75162E2}" dt="2020-04-06T18:41:56.698" v="2"/>
        <pc:sldMkLst>
          <pc:docMk/>
          <pc:sldMk cId="1383714521" sldId="385"/>
        </pc:sldMkLst>
      </pc:sldChg>
      <pc:sldChg chg="del">
        <pc:chgData name="Felipe Augusto Pereira de Figueiredo" userId="e1771b70d906f94b" providerId="Windows Live" clId="Web-{BAE3137E-5ED2-488F-90AA-67C3B75162E2}" dt="2020-04-06T18:41:56.776" v="3"/>
        <pc:sldMkLst>
          <pc:docMk/>
          <pc:sldMk cId="1326828379" sldId="386"/>
        </pc:sldMkLst>
      </pc:sldChg>
      <pc:sldChg chg="del">
        <pc:chgData name="Felipe Augusto Pereira de Figueiredo" userId="e1771b70d906f94b" providerId="Windows Live" clId="Web-{BAE3137E-5ED2-488F-90AA-67C3B75162E2}" dt="2020-04-06T18:41:48.901" v="1"/>
        <pc:sldMkLst>
          <pc:docMk/>
          <pc:sldMk cId="2260281898" sldId="387"/>
        </pc:sldMkLst>
      </pc:sldChg>
    </pc:docChg>
  </pc:docChgLst>
  <pc:docChgLst>
    <pc:chgData name="Felipe Augusto Pereira de Figueiredo" userId="e1771b70d906f94b" providerId="Windows Live" clId="Web-{20CAF96C-3A3A-4667-836E-5D2043E55A0D}"/>
    <pc:docChg chg="addSld modSld">
      <pc:chgData name="Felipe Augusto Pereira de Figueiredo" userId="e1771b70d906f94b" providerId="Windows Live" clId="Web-{20CAF96C-3A3A-4667-836E-5D2043E55A0D}" dt="2020-02-17T16:29:36.671" v="85"/>
      <pc:docMkLst>
        <pc:docMk/>
      </pc:docMkLst>
      <pc:sldChg chg="delSp modSp">
        <pc:chgData name="Felipe Augusto Pereira de Figueiredo" userId="e1771b70d906f94b" providerId="Windows Live" clId="Web-{20CAF96C-3A3A-4667-836E-5D2043E55A0D}" dt="2020-02-17T16:28:56.981" v="84"/>
        <pc:sldMkLst>
          <pc:docMk/>
          <pc:sldMk cId="2105159769" sldId="256"/>
        </pc:sldMkLst>
        <pc:spChg chg="mod">
          <ac:chgData name="Felipe Augusto Pereira de Figueiredo" userId="e1771b70d906f94b" providerId="Windows Live" clId="Web-{20CAF96C-3A3A-4667-836E-5D2043E55A0D}" dt="2020-02-17T16:28:51.715" v="81" actId="20577"/>
          <ac:spMkLst>
            <pc:docMk/>
            <pc:sldMk cId="2105159769" sldId="256"/>
            <ac:spMk id="2" creationId="{00000000-0000-0000-0000-000000000000}"/>
          </ac:spMkLst>
        </pc:spChg>
        <pc:spChg chg="del mod">
          <ac:chgData name="Felipe Augusto Pereira de Figueiredo" userId="e1771b70d906f94b" providerId="Windows Live" clId="Web-{20CAF96C-3A3A-4667-836E-5D2043E55A0D}" dt="2020-02-17T16:28:56.981" v="84"/>
          <ac:spMkLst>
            <pc:docMk/>
            <pc:sldMk cId="2105159769" sldId="256"/>
            <ac:spMk id="3" creationId="{00000000-0000-0000-0000-000000000000}"/>
          </ac:spMkLst>
        </pc:spChg>
      </pc:sldChg>
      <pc:sldChg chg="new">
        <pc:chgData name="Felipe Augusto Pereira de Figueiredo" userId="e1771b70d906f94b" providerId="Windows Live" clId="Web-{20CAF96C-3A3A-4667-836E-5D2043E55A0D}" dt="2020-02-17T16:29:36.671" v="85"/>
        <pc:sldMkLst>
          <pc:docMk/>
          <pc:sldMk cId="2437199265" sldId="257"/>
        </pc:sldMkLst>
      </pc:sldChg>
    </pc:docChg>
  </pc:docChgLst>
  <pc:docChgLst>
    <pc:chgData name="Felipe Augusto Pereira de Figueiredo" userId="e1771b70d906f94b" providerId="Windows Live" clId="Web-{08E38356-0DC9-4DD7-A6CF-E66A8B5B2F0A}"/>
    <pc:docChg chg="modSld">
      <pc:chgData name="Felipe Augusto Pereira de Figueiredo" userId="e1771b70d906f94b" providerId="Windows Live" clId="Web-{08E38356-0DC9-4DD7-A6CF-E66A8B5B2F0A}" dt="2020-03-18T17:39:02.661" v="87"/>
      <pc:docMkLst>
        <pc:docMk/>
      </pc:docMkLst>
      <pc:sldChg chg="modNotes">
        <pc:chgData name="Felipe Augusto Pereira de Figueiredo" userId="e1771b70d906f94b" providerId="Windows Live" clId="Web-{08E38356-0DC9-4DD7-A6CF-E66A8B5B2F0A}" dt="2020-03-18T17:39:02.661" v="87"/>
        <pc:sldMkLst>
          <pc:docMk/>
          <pc:sldMk cId="1706263506" sldId="312"/>
        </pc:sldMkLst>
      </pc:sldChg>
    </pc:docChg>
  </pc:docChgLst>
  <pc:docChgLst>
    <pc:chgData name="Felipe Augusto Pereira de Figueiredo" userId="e1771b70d906f94b" providerId="Windows Live" clId="Web-{7B93843C-DFF4-4B6D-9934-AB8C4C568E2D}"/>
    <pc:docChg chg="modSld">
      <pc:chgData name="Felipe Augusto Pereira de Figueiredo" userId="e1771b70d906f94b" providerId="Windows Live" clId="Web-{7B93843C-DFF4-4B6D-9934-AB8C4C568E2D}" dt="2020-03-14T00:29:41.866" v="84" actId="20577"/>
      <pc:docMkLst>
        <pc:docMk/>
      </pc:docMkLst>
      <pc:sldChg chg="modSp">
        <pc:chgData name="Felipe Augusto Pereira de Figueiredo" userId="e1771b70d906f94b" providerId="Windows Live" clId="Web-{7B93843C-DFF4-4B6D-9934-AB8C4C568E2D}" dt="2020-03-14T00:29:41.866" v="83" actId="20577"/>
        <pc:sldMkLst>
          <pc:docMk/>
          <pc:sldMk cId="63867976" sldId="310"/>
        </pc:sldMkLst>
        <pc:spChg chg="mod">
          <ac:chgData name="Felipe Augusto Pereira de Figueiredo" userId="e1771b70d906f94b" providerId="Windows Live" clId="Web-{7B93843C-DFF4-4B6D-9934-AB8C4C568E2D}" dt="2020-03-14T00:29:41.866" v="83" actId="20577"/>
          <ac:spMkLst>
            <pc:docMk/>
            <pc:sldMk cId="63867976" sldId="310"/>
            <ac:spMk id="2" creationId="{00000000-0000-0000-0000-000000000000}"/>
          </ac:spMkLst>
        </pc:spChg>
        <pc:spChg chg="mod">
          <ac:chgData name="Felipe Augusto Pereira de Figueiredo" userId="e1771b70d906f94b" providerId="Windows Live" clId="Web-{7B93843C-DFF4-4B6D-9934-AB8C4C568E2D}" dt="2020-03-14T00:29:05.036" v="71" actId="20577"/>
          <ac:spMkLst>
            <pc:docMk/>
            <pc:sldMk cId="63867976" sldId="310"/>
            <ac:spMk id="3" creationId="{00000000-0000-0000-0000-000000000000}"/>
          </ac:spMkLst>
        </pc:spChg>
      </pc:sldChg>
    </pc:docChg>
  </pc:docChgLst>
  <pc:docChgLst>
    <pc:chgData name="Felipe Augusto Pereira de Figueiredo" userId="e1771b70d906f94b" providerId="Windows Live" clId="Web-{62FC7D01-7DC2-4ECC-8EE4-941CF425DBEE}"/>
    <pc:docChg chg="addSld delSld modSld">
      <pc:chgData name="Felipe Augusto Pereira de Figueiredo" userId="e1771b70d906f94b" providerId="Windows Live" clId="Web-{62FC7D01-7DC2-4ECC-8EE4-941CF425DBEE}" dt="2020-04-04T01:47:57.654" v="273" actId="1076"/>
      <pc:docMkLst>
        <pc:docMk/>
      </pc:docMkLst>
      <pc:sldChg chg="del">
        <pc:chgData name="Felipe Augusto Pereira de Figueiredo" userId="e1771b70d906f94b" providerId="Windows Live" clId="Web-{62FC7D01-7DC2-4ECC-8EE4-941CF425DBEE}" dt="2020-04-04T01:13:21.236" v="1"/>
        <pc:sldMkLst>
          <pc:docMk/>
          <pc:sldMk cId="883606865" sldId="300"/>
        </pc:sldMkLst>
      </pc:sldChg>
      <pc:sldChg chg="addSp modSp">
        <pc:chgData name="Felipe Augusto Pereira de Figueiredo" userId="e1771b70d906f94b" providerId="Windows Live" clId="Web-{62FC7D01-7DC2-4ECC-8EE4-941CF425DBEE}" dt="2020-04-04T01:47:57.654" v="273" actId="1076"/>
        <pc:sldMkLst>
          <pc:docMk/>
          <pc:sldMk cId="1037579582" sldId="332"/>
        </pc:sldMkLst>
        <pc:picChg chg="add mod">
          <ac:chgData name="Felipe Augusto Pereira de Figueiredo" userId="e1771b70d906f94b" providerId="Windows Live" clId="Web-{62FC7D01-7DC2-4ECC-8EE4-941CF425DBEE}" dt="2020-04-04T01:47:57.654" v="273" actId="1076"/>
          <ac:picMkLst>
            <pc:docMk/>
            <pc:sldMk cId="1037579582" sldId="332"/>
            <ac:picMk id="3" creationId="{2A0DF154-7178-4F01-A59C-CD7D1EB3AD92}"/>
          </ac:picMkLst>
        </pc:picChg>
      </pc:sldChg>
      <pc:sldChg chg="modSp">
        <pc:chgData name="Felipe Augusto Pereira de Figueiredo" userId="e1771b70d906f94b" providerId="Windows Live" clId="Web-{62FC7D01-7DC2-4ECC-8EE4-941CF425DBEE}" dt="2020-04-04T01:25:24.877" v="195" actId="20577"/>
        <pc:sldMkLst>
          <pc:docMk/>
          <pc:sldMk cId="2987778591" sldId="361"/>
        </pc:sldMkLst>
        <pc:spChg chg="mod">
          <ac:chgData name="Felipe Augusto Pereira de Figueiredo" userId="e1771b70d906f94b" providerId="Windows Live" clId="Web-{62FC7D01-7DC2-4ECC-8EE4-941CF425DBEE}" dt="2020-04-04T01:25:24.877" v="195" actId="20577"/>
          <ac:spMkLst>
            <pc:docMk/>
            <pc:sldMk cId="2987778591" sldId="361"/>
            <ac:spMk id="3" creationId="{00000000-0000-0000-0000-000000000000}"/>
          </ac:spMkLst>
        </pc:spChg>
      </pc:sldChg>
      <pc:sldChg chg="modSp modNotes">
        <pc:chgData name="Felipe Augusto Pereira de Figueiredo" userId="e1771b70d906f94b" providerId="Windows Live" clId="Web-{62FC7D01-7DC2-4ECC-8EE4-941CF425DBEE}" dt="2020-04-04T01:22:38.663" v="142" actId="14100"/>
        <pc:sldMkLst>
          <pc:docMk/>
          <pc:sldMk cId="3813385247" sldId="378"/>
        </pc:sldMkLst>
        <pc:spChg chg="mod">
          <ac:chgData name="Felipe Augusto Pereira de Figueiredo" userId="e1771b70d906f94b" providerId="Windows Live" clId="Web-{62FC7D01-7DC2-4ECC-8EE4-941CF425DBEE}" dt="2020-04-04T01:22:38.663" v="142" actId="14100"/>
          <ac:spMkLst>
            <pc:docMk/>
            <pc:sldMk cId="3813385247" sldId="378"/>
            <ac:spMk id="3" creationId="{00000000-0000-0000-0000-000000000000}"/>
          </ac:spMkLst>
        </pc:spChg>
      </pc:sldChg>
      <pc:sldChg chg="del">
        <pc:chgData name="Felipe Augusto Pereira de Figueiredo" userId="e1771b70d906f94b" providerId="Windows Live" clId="Web-{62FC7D01-7DC2-4ECC-8EE4-941CF425DBEE}" dt="2020-04-04T01:24:50.391" v="175"/>
        <pc:sldMkLst>
          <pc:docMk/>
          <pc:sldMk cId="2636909579" sldId="379"/>
        </pc:sldMkLst>
      </pc:sldChg>
      <pc:sldChg chg="del">
        <pc:chgData name="Felipe Augusto Pereira de Figueiredo" userId="e1771b70d906f94b" providerId="Windows Live" clId="Web-{62FC7D01-7DC2-4ECC-8EE4-941CF425DBEE}" dt="2020-04-04T01:24:50.406" v="176"/>
        <pc:sldMkLst>
          <pc:docMk/>
          <pc:sldMk cId="3307251767" sldId="380"/>
        </pc:sldMkLst>
      </pc:sldChg>
      <pc:sldChg chg="del">
        <pc:chgData name="Felipe Augusto Pereira de Figueiredo" userId="e1771b70d906f94b" providerId="Windows Live" clId="Web-{62FC7D01-7DC2-4ECC-8EE4-941CF425DBEE}" dt="2020-04-04T01:28:01.669" v="197"/>
        <pc:sldMkLst>
          <pc:docMk/>
          <pc:sldMk cId="1498450978" sldId="381"/>
        </pc:sldMkLst>
      </pc:sldChg>
      <pc:sldChg chg="add replId">
        <pc:chgData name="Felipe Augusto Pereira de Figueiredo" userId="e1771b70d906f94b" providerId="Windows Live" clId="Web-{62FC7D01-7DC2-4ECC-8EE4-941CF425DBEE}" dt="2020-04-04T01:13:12.219" v="0"/>
        <pc:sldMkLst>
          <pc:docMk/>
          <pc:sldMk cId="1168747188" sldId="398"/>
        </pc:sldMkLst>
      </pc:sldChg>
      <pc:sldChg chg="modSp new modNotes">
        <pc:chgData name="Felipe Augusto Pereira de Figueiredo" userId="e1771b70d906f94b" providerId="Windows Live" clId="Web-{62FC7D01-7DC2-4ECC-8EE4-941CF425DBEE}" dt="2020-04-04T01:33:54.380" v="268" actId="20577"/>
        <pc:sldMkLst>
          <pc:docMk/>
          <pc:sldMk cId="2414479644" sldId="399"/>
        </pc:sldMkLst>
        <pc:spChg chg="mod">
          <ac:chgData name="Felipe Augusto Pereira de Figueiredo" userId="e1771b70d906f94b" providerId="Windows Live" clId="Web-{62FC7D01-7DC2-4ECC-8EE4-941CF425DBEE}" dt="2020-04-04T01:19:47.214" v="68" actId="20577"/>
          <ac:spMkLst>
            <pc:docMk/>
            <pc:sldMk cId="2414479644" sldId="399"/>
            <ac:spMk id="2" creationId="{F4227E34-0D58-4F7C-A44C-874904CC31AB}"/>
          </ac:spMkLst>
        </pc:spChg>
        <pc:spChg chg="mod">
          <ac:chgData name="Felipe Augusto Pereira de Figueiredo" userId="e1771b70d906f94b" providerId="Windows Live" clId="Web-{62FC7D01-7DC2-4ECC-8EE4-941CF425DBEE}" dt="2020-04-04T01:33:54.380" v="268" actId="20577"/>
          <ac:spMkLst>
            <pc:docMk/>
            <pc:sldMk cId="2414479644" sldId="399"/>
            <ac:spMk id="3" creationId="{96005A71-5862-4C74-B1AF-2AAB990B557F}"/>
          </ac:spMkLst>
        </pc:spChg>
      </pc:sldChg>
    </pc:docChg>
  </pc:docChgLst>
  <pc:docChgLst>
    <pc:chgData name="Felipe Augusto Pereira de Figueiredo" userId="e1771b70d906f94b" providerId="Windows Live" clId="Web-{58D05219-7C7B-4B91-A7AF-DC0AF21441D4}"/>
    <pc:docChg chg="modSld">
      <pc:chgData name="Felipe Augusto Pereira de Figueiredo" userId="e1771b70d906f94b" providerId="Windows Live" clId="Web-{58D05219-7C7B-4B91-A7AF-DC0AF21441D4}" dt="2020-03-15T18:19:02.459" v="6" actId="20577"/>
      <pc:docMkLst>
        <pc:docMk/>
      </pc:docMkLst>
      <pc:sldChg chg="modSp">
        <pc:chgData name="Felipe Augusto Pereira de Figueiredo" userId="e1771b70d906f94b" providerId="Windows Live" clId="Web-{58D05219-7C7B-4B91-A7AF-DC0AF21441D4}" dt="2020-03-15T18:18:57.443" v="4" actId="20577"/>
        <pc:sldMkLst>
          <pc:docMk/>
          <pc:sldMk cId="63867976" sldId="310"/>
        </pc:sldMkLst>
        <pc:spChg chg="mod">
          <ac:chgData name="Felipe Augusto Pereira de Figueiredo" userId="e1771b70d906f94b" providerId="Windows Live" clId="Web-{58D05219-7C7B-4B91-A7AF-DC0AF21441D4}" dt="2020-03-15T18:18:57.443" v="4" actId="20577"/>
          <ac:spMkLst>
            <pc:docMk/>
            <pc:sldMk cId="63867976" sldId="310"/>
            <ac:spMk id="3" creationId="{00000000-0000-0000-0000-000000000000}"/>
          </ac:spMkLst>
        </pc:spChg>
      </pc:sldChg>
    </pc:docChg>
  </pc:docChgLst>
  <pc:docChgLst>
    <pc:chgData name="Felipe Augusto Pereira de Figueiredo" userId="e1771b70d906f94b" providerId="Windows Live" clId="Web-{328F8323-A8B4-4BB5-8B29-141FF986EA24}"/>
    <pc:docChg chg="modSld">
      <pc:chgData name="Felipe Augusto Pereira de Figueiredo" userId="e1771b70d906f94b" providerId="Windows Live" clId="Web-{328F8323-A8B4-4BB5-8B29-141FF986EA24}" dt="2020-04-06T19:56:50.780" v="9" actId="20577"/>
      <pc:docMkLst>
        <pc:docMk/>
      </pc:docMkLst>
      <pc:sldChg chg="modSp">
        <pc:chgData name="Felipe Augusto Pereira de Figueiredo" userId="e1771b70d906f94b" providerId="Windows Live" clId="Web-{328F8323-A8B4-4BB5-8B29-141FF986EA24}" dt="2020-04-06T19:56:50.780" v="8" actId="20577"/>
        <pc:sldMkLst>
          <pc:docMk/>
          <pc:sldMk cId="4289465553" sldId="388"/>
        </pc:sldMkLst>
        <pc:spChg chg="mod">
          <ac:chgData name="Felipe Augusto Pereira de Figueiredo" userId="e1771b70d906f94b" providerId="Windows Live" clId="Web-{328F8323-A8B4-4BB5-8B29-141FF986EA24}" dt="2020-04-06T19:56:50.780" v="8" actId="20577"/>
          <ac:spMkLst>
            <pc:docMk/>
            <pc:sldMk cId="4289465553" sldId="38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AF11-6A8A-4E64-94F5-26D4FBA2A01D}" type="datetimeFigureOut">
              <a:rPr lang="nl-BE" smtClean="0"/>
              <a:t>10/03/2023</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B99DF-01BC-492A-8CEF-4FD88D18DD9D}" type="slidenum">
              <a:rPr lang="nl-BE" smtClean="0"/>
              <a:t>‹nº›</a:t>
            </a:fld>
            <a:endParaRPr lang="nl-BE"/>
          </a:p>
        </p:txBody>
      </p:sp>
    </p:spTree>
    <p:extLst>
      <p:ext uri="{BB962C8B-B14F-4D97-AF65-F5344CB8AC3E}">
        <p14:creationId xmlns:p14="http://schemas.microsoft.com/office/powerpoint/2010/main" val="158059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368260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smtClean="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a:t>
                </a:r>
                <a:r>
                  <a:rPr lang="pt-BR" i="0" noProof="0" smtClean="0">
                    <a:latin typeface="Cambria Math" panose="02040503050406030204" pitchFamily="18" charset="0"/>
                  </a:rPr>
                  <a:t>_</a:t>
                </a:r>
                <a:r>
                  <a:rPr lang="pt-BR" i="0" noProof="0">
                    <a:latin typeface="Cambria Math" panose="02040503050406030204" pitchFamily="18" charset="0"/>
                  </a:rPr>
                  <a:t>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r>
                  <a:rPr lang="pt-BR" noProof="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Fallback>
      </mc:AlternateContent>
      <p:sp>
        <p:nvSpPr>
          <p:cNvPr id="4" name="Espaço Reservado para Número de Slide 3"/>
          <p:cNvSpPr>
            <a:spLocks noGrp="1"/>
          </p:cNvSpPr>
          <p:nvPr>
            <p:ph type="sldNum" sz="quarter" idx="10"/>
          </p:nvPr>
        </p:nvSpPr>
        <p:spPr/>
        <p:txBody>
          <a:bodyPr/>
          <a:lstStyle/>
          <a:p>
            <a:fld id="{DA8B99DF-01BC-492A-8CEF-4FD88D18DD9D}" type="slidenum">
              <a:rPr lang="nl-BE" smtClean="0"/>
              <a:t>10</a:t>
            </a:fld>
            <a:endParaRPr lang="nl-BE"/>
          </a:p>
        </p:txBody>
      </p:sp>
    </p:spTree>
    <p:extLst>
      <p:ext uri="{BB962C8B-B14F-4D97-AF65-F5344CB8AC3E}">
        <p14:creationId xmlns:p14="http://schemas.microsoft.com/office/powerpoint/2010/main" val="16717881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p:txBody>
      </p:sp>
      <p:sp>
        <p:nvSpPr>
          <p:cNvPr id="4" name="Espaço Reservado para Número de Slide 3"/>
          <p:cNvSpPr>
            <a:spLocks noGrp="1"/>
          </p:cNvSpPr>
          <p:nvPr>
            <p:ph type="sldNum" sz="quarter" idx="10"/>
          </p:nvPr>
        </p:nvSpPr>
        <p:spPr/>
        <p:txBody>
          <a:bodyPr/>
          <a:lstStyle/>
          <a:p>
            <a:fld id="{DA8B99DF-01BC-492A-8CEF-4FD88D18DD9D}" type="slidenum">
              <a:rPr lang="nl-BE" smtClean="0"/>
              <a:t>12</a:t>
            </a:fld>
            <a:endParaRPr lang="nl-BE"/>
          </a:p>
        </p:txBody>
      </p:sp>
    </p:spTree>
    <p:extLst>
      <p:ext uri="{BB962C8B-B14F-4D97-AF65-F5344CB8AC3E}">
        <p14:creationId xmlns:p14="http://schemas.microsoft.com/office/powerpoint/2010/main" val="3254469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p:txBody>
      </p:sp>
      <p:sp>
        <p:nvSpPr>
          <p:cNvPr id="4" name="Espaço Reservado para Número de Slide 3"/>
          <p:cNvSpPr>
            <a:spLocks noGrp="1"/>
          </p:cNvSpPr>
          <p:nvPr>
            <p:ph type="sldNum" sz="quarter" idx="10"/>
          </p:nvPr>
        </p:nvSpPr>
        <p:spPr/>
        <p:txBody>
          <a:bodyPr/>
          <a:lstStyle/>
          <a:p>
            <a:fld id="{DA8B99DF-01BC-492A-8CEF-4FD88D18DD9D}" type="slidenum">
              <a:rPr lang="nl-BE" smtClean="0"/>
              <a:t>13</a:t>
            </a:fld>
            <a:endParaRPr lang="nl-BE"/>
          </a:p>
        </p:txBody>
      </p:sp>
    </p:spTree>
    <p:extLst>
      <p:ext uri="{BB962C8B-B14F-4D97-AF65-F5344CB8AC3E}">
        <p14:creationId xmlns:p14="http://schemas.microsoft.com/office/powerpoint/2010/main" val="1215030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smtClean="0"/>
              <a:t>Exemplo</a:t>
            </a:r>
            <a:r>
              <a:rPr lang="pt-BR" noProof="0" dirty="0" smtClean="0"/>
              <a:t>: </a:t>
            </a:r>
            <a:r>
              <a:rPr lang="pt-BR" dirty="0" smtClean="0"/>
              <a:t>https://mybinder.org/v2/gh/zz4fap/t319_aprendizado_de_maquina/main?filepath=notebooks%2Fregression%2Fformatos_diferentes_da_</a:t>
            </a:r>
            <a:r>
              <a:rPr lang="pt-BR" u="none" dirty="0" smtClean="0"/>
              <a:t>superficie_de_erro</a:t>
            </a:r>
            <a:r>
              <a:rPr lang="pt-BR" u="none" dirty="0" smtClean="0">
                <a:solidFill>
                  <a:srgbClr val="00B0F0"/>
                </a:solidFill>
              </a:rPr>
              <a:t>.ipynb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u="none" dirty="0" smtClean="0">
              <a:solidFill>
                <a:srgbClr val="00B0F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1" u="none" dirty="0" smtClean="0">
                <a:solidFill>
                  <a:srgbClr val="00B0F0"/>
                </a:solidFill>
              </a:rPr>
              <a:t>Exemplo</a:t>
            </a:r>
            <a:r>
              <a:rPr lang="pt-BR" u="none" dirty="0" smtClean="0">
                <a:solidFill>
                  <a:srgbClr val="00B0F0"/>
                </a:solidFill>
              </a:rPr>
              <a:t>: https://colab.research.google.com/github/zz4fap/t319_aprendizado_de_maquina/blob/main/notebooks/regression/formatos_diferentes_da_superficie_de_erro.ipynb</a:t>
            </a:r>
            <a:endParaRPr lang="pt-BR" u="none" dirty="0" smtClean="0"/>
          </a:p>
          <a:p>
            <a:endParaRPr lang="pt-BR" dirty="0"/>
          </a:p>
        </p:txBody>
      </p:sp>
      <p:sp>
        <p:nvSpPr>
          <p:cNvPr id="4" name="Espaço Reservado para Número de Slide 3"/>
          <p:cNvSpPr>
            <a:spLocks noGrp="1"/>
          </p:cNvSpPr>
          <p:nvPr>
            <p:ph type="sldNum" sz="quarter" idx="10"/>
          </p:nvPr>
        </p:nvSpPr>
        <p:spPr/>
        <p:txBody>
          <a:bodyPr/>
          <a:lstStyle/>
          <a:p>
            <a:fld id="{DA8B99DF-01BC-492A-8CEF-4FD88D18DD9D}" type="slidenum">
              <a:rPr lang="nl-BE" smtClean="0"/>
              <a:t>15</a:t>
            </a:fld>
            <a:endParaRPr lang="nl-BE"/>
          </a:p>
        </p:txBody>
      </p:sp>
    </p:spTree>
    <p:extLst>
      <p:ext uri="{BB962C8B-B14F-4D97-AF65-F5344CB8AC3E}">
        <p14:creationId xmlns:p14="http://schemas.microsoft.com/office/powerpoint/2010/main" val="18407550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14:m>
                  <m:oMath xmlns:m="http://schemas.openxmlformats.org/officeDocument/2006/math">
                    <m:sSup>
                      <m:sSupPr>
                        <m:ctrlPr>
                          <a:rPr lang="nl-BE" sz="1200" i="1">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oMath>
                </a14:m>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14:m>
                  <m:oMath xmlns:m="http://schemas.openxmlformats.org/officeDocument/2006/math">
                    <m:r>
                      <a:rPr lang="pt-BR" sz="1200" b="0" i="1" smtClean="0">
                        <a:latin typeface="Cambria Math" panose="02040503050406030204" pitchFamily="18" charset="0"/>
                      </a:rPr>
                      <m:t>𝑂</m:t>
                    </m:r>
                    <m:r>
                      <a:rPr lang="pt-BR" sz="1200" b="0" i="1" smtClean="0">
                        <a:latin typeface="Cambria Math" panose="02040503050406030204" pitchFamily="18" charset="0"/>
                      </a:rPr>
                      <m:t>(</m:t>
                    </m:r>
                    <m:sSup>
                      <m:sSupPr>
                        <m:ctrlPr>
                          <a:rPr lang="pt-BR" sz="1200" b="0" i="1" smtClean="0">
                            <a:latin typeface="Cambria Math" panose="02040503050406030204" pitchFamily="18" charset="0"/>
                          </a:rPr>
                        </m:ctrlPr>
                      </m:sSupPr>
                      <m:e>
                        <m:r>
                          <a:rPr lang="pt-BR" sz="1200" b="0" i="1" smtClean="0">
                            <a:latin typeface="Cambria Math" panose="02040503050406030204" pitchFamily="18" charset="0"/>
                          </a:rPr>
                          <m:t>𝑛</m:t>
                        </m:r>
                      </m:e>
                      <m:sup>
                        <m:r>
                          <a:rPr lang="pt-BR" sz="1200" b="0" i="1" smtClean="0">
                            <a:latin typeface="Cambria Math" panose="02040503050406030204" pitchFamily="18" charset="0"/>
                          </a:rPr>
                          <m:t>2.4</m:t>
                        </m:r>
                      </m:sup>
                    </m:sSup>
                    <m:r>
                      <a:rPr lang="pt-BR" sz="1200" b="0" i="1" smtClean="0">
                        <a:latin typeface="Cambria Math" panose="02040503050406030204" pitchFamily="18" charset="0"/>
                      </a:rPr>
                      <m:t>)</m:t>
                    </m:r>
                  </m:oMath>
                </a14:m>
                <a:r>
                  <a:rPr lang="pt-BR" sz="1200" dirty="0"/>
                  <a:t> e </a:t>
                </a:r>
                <a14:m>
                  <m:oMath xmlns:m="http://schemas.openxmlformats.org/officeDocument/2006/math">
                    <m:r>
                      <a:rPr lang="pt-BR" sz="1200" i="1">
                        <a:latin typeface="Cambria Math" panose="02040503050406030204" pitchFamily="18" charset="0"/>
                      </a:rPr>
                      <m:t>𝑂</m:t>
                    </m:r>
                    <m:d>
                      <m:dPr>
                        <m:ctrlPr>
                          <a:rPr lang="pt-BR" sz="1200" i="1">
                            <a:latin typeface="Cambria Math" panose="02040503050406030204" pitchFamily="18" charset="0"/>
                          </a:rPr>
                        </m:ctrlPr>
                      </m:dPr>
                      <m:e>
                        <m:sSup>
                          <m:sSupPr>
                            <m:ctrlPr>
                              <a:rPr lang="pt-BR" sz="1200" i="1">
                                <a:latin typeface="Cambria Math" panose="02040503050406030204" pitchFamily="18" charset="0"/>
                              </a:rPr>
                            </m:ctrlPr>
                          </m:sSupPr>
                          <m:e>
                            <m:r>
                              <a:rPr lang="pt-BR" sz="1200" i="1">
                                <a:latin typeface="Cambria Math" panose="02040503050406030204" pitchFamily="18" charset="0"/>
                              </a:rPr>
                              <m:t>𝑛</m:t>
                            </m:r>
                          </m:e>
                          <m:sup>
                            <m:r>
                              <a:rPr lang="pt-BR" sz="1200" b="0" i="1" smtClean="0">
                                <a:latin typeface="Cambria Math" panose="02040503050406030204" pitchFamily="18" charset="0"/>
                              </a:rPr>
                              <m:t>3</m:t>
                            </m:r>
                          </m:sup>
                        </m:sSup>
                      </m:e>
                    </m:d>
                  </m:oMath>
                </a14:m>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14:m>
                  <m:oMath xmlns:m="http://schemas.openxmlformats.org/officeDocument/2006/math">
                    <m:sSup>
                      <m:sSupPr>
                        <m:ctrlPr>
                          <a:rPr lang="nl-BE" sz="1200" i="1" smtClean="0">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r>
                      <a:rPr lang="pt-BR" sz="1200" b="0" i="0" smtClean="0">
                        <a:latin typeface="Cambria Math" panose="02040503050406030204" pitchFamily="18" charset="0"/>
                      </a:rPr>
                      <m:t> </m:t>
                    </m:r>
                  </m:oMath>
                </a14:m>
                <a:r>
                  <a:rPr lang="pt-BR" sz="1200" dirty="0"/>
                  <a:t>é uma matriz (</a:t>
                </a:r>
                <a14:m>
                  <m:oMath xmlns:m="http://schemas.openxmlformats.org/officeDocument/2006/math">
                    <m:r>
                      <a:rPr lang="pt-BR" sz="1200" b="0" i="1" smtClean="0">
                        <a:latin typeface="Cambria Math" panose="02040503050406030204" pitchFamily="18" charset="0"/>
                      </a:rPr>
                      <m:t>𝐾</m:t>
                    </m:r>
                    <m:r>
                      <a:rPr lang="pt-BR" sz="1200" b="0" i="1" smtClean="0">
                        <a:latin typeface="Cambria Math" panose="02040503050406030204" pitchFamily="18" charset="0"/>
                      </a:rPr>
                      <m:t>+1 ×</m:t>
                    </m:r>
                    <m:r>
                      <a:rPr lang="pt-BR" sz="1200" b="0" i="1" smtClean="0">
                        <a:latin typeface="Cambria Math" panose="02040503050406030204" pitchFamily="18" charset="0"/>
                        <a:ea typeface="Cambria Math" panose="02040503050406030204" pitchFamily="18" charset="0"/>
                      </a:rPr>
                      <m:t>𝐾</m:t>
                    </m:r>
                    <m:r>
                      <a:rPr lang="pt-BR" sz="1200" b="0" i="1" smtClean="0">
                        <a:latin typeface="Cambria Math" panose="02040503050406030204" pitchFamily="18" charset="0"/>
                        <a:ea typeface="Cambria Math" panose="02040503050406030204" pitchFamily="18" charset="0"/>
                      </a:rPr>
                      <m:t>+1</m:t>
                    </m:r>
                  </m:oMath>
                </a14:m>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A solução da </a:t>
                </a:r>
                <a:r>
                  <a:rPr lang="pt-BR" b="1" i="1" dirty="0" smtClean="0"/>
                  <a:t>equação normal </a:t>
                </a:r>
                <a:r>
                  <a:rPr lang="pt-BR" dirty="0" smtClean="0"/>
                  <a:t>envolve o calculo</a:t>
                </a:r>
                <a:r>
                  <a:rPr lang="pt-BR" baseline="0" dirty="0" smtClean="0"/>
                  <a:t> da</a:t>
                </a:r>
                <a:r>
                  <a:rPr lang="pt-BR" dirty="0" smtClean="0"/>
                  <a:t> </a:t>
                </a:r>
                <a:r>
                  <a:rPr lang="pt-BR" dirty="0" smtClean="0"/>
                  <a:t>inversa de </a:t>
                </a:r>
                <a:r>
                  <a:rPr lang="el-GR" b="1" i="0">
                    <a:latin typeface="Cambria Math" panose="02040503050406030204" pitchFamily="18" charset="0"/>
                  </a:rPr>
                  <a:t>𝜱</a:t>
                </a:r>
                <a:r>
                  <a:rPr lang="nl-BE" b="1" i="0">
                    <a:latin typeface="Cambria Math" panose="02040503050406030204" pitchFamily="18" charset="0"/>
                  </a:rPr>
                  <a:t>^</a:t>
                </a:r>
                <a:r>
                  <a:rPr lang="pt-BR" i="0">
                    <a:latin typeface="Cambria Math" panose="02040503050406030204" pitchFamily="18" charset="0"/>
                  </a:rPr>
                  <a:t>𝑇</a:t>
                </a:r>
                <a:r>
                  <a:rPr lang="el-GR" b="1" i="0">
                    <a:latin typeface="Cambria Math" panose="02040503050406030204" pitchFamily="18" charset="0"/>
                  </a:rPr>
                  <a:t> 𝜱</a:t>
                </a:r>
                <a:r>
                  <a:rPr lang="nl-BE" i="0" dirty="0" smtClean="0">
                    <a:latin typeface="Cambria Math" panose="02040503050406030204" pitchFamily="18" charset="0"/>
                  </a:rPr>
                  <a:t>, o </a:t>
                </a:r>
                <a:r>
                  <a:rPr lang="nl-BE" i="0" dirty="0" err="1" smtClean="0">
                    <a:latin typeface="Cambria Math" panose="02040503050406030204" pitchFamily="18" charset="0"/>
                  </a:rPr>
                  <a:t>qual</a:t>
                </a:r>
                <a:r>
                  <a:rPr lang="nl-BE" i="0" baseline="0" dirty="0" smtClean="0">
                    <a:latin typeface="Cambria Math" panose="02040503050406030204" pitchFamily="18" charset="0"/>
                  </a:rPr>
                  <a:t> tem </a:t>
                </a:r>
                <a:r>
                  <a:rPr lang="nl-BE" i="0" baseline="0" dirty="0" err="1" smtClean="0">
                    <a:latin typeface="Cambria Math" panose="02040503050406030204" pitchFamily="18" charset="0"/>
                  </a:rPr>
                  <a:t>complexidade</a:t>
                </a:r>
                <a:r>
                  <a:rPr lang="nl-BE" i="0" baseline="0" dirty="0" smtClean="0">
                    <a:latin typeface="Cambria Math" panose="02040503050406030204" pitchFamily="18" charset="0"/>
                  </a:rPr>
                  <a:t> </a:t>
                </a:r>
                <a:r>
                  <a:rPr lang="nl-BE" i="0" baseline="0" dirty="0" err="1" smtClean="0">
                    <a:latin typeface="Cambria Math" panose="02040503050406030204" pitchFamily="18" charset="0"/>
                  </a:rPr>
                  <a:t>computacional</a:t>
                </a:r>
                <a:r>
                  <a:rPr lang="nl-BE" i="0" baseline="0" dirty="0" smtClean="0">
                    <a:latin typeface="Cambria Math" panose="02040503050406030204" pitchFamily="18" charset="0"/>
                  </a:rPr>
                  <a:t> </a:t>
                </a:r>
                <a:r>
                  <a:rPr lang="nl-BE" i="0" baseline="0" dirty="0" err="1" smtClean="0">
                    <a:latin typeface="Cambria Math" panose="02040503050406030204" pitchFamily="18" charset="0"/>
                  </a:rPr>
                  <a:t>variando</a:t>
                </a:r>
                <a:r>
                  <a:rPr lang="nl-BE" i="0" baseline="0" dirty="0" smtClean="0">
                    <a:latin typeface="Cambria Math" panose="02040503050406030204" pitchFamily="18" charset="0"/>
                  </a:rPr>
                  <a:t> </a:t>
                </a:r>
                <a:r>
                  <a:rPr lang="nl-BE" i="0" baseline="0" dirty="0" err="1" smtClean="0">
                    <a:latin typeface="Cambria Math" panose="02040503050406030204" pitchFamily="18" charset="0"/>
                  </a:rPr>
                  <a:t>entre</a:t>
                </a:r>
                <a:r>
                  <a:rPr lang="nl-BE" i="0" baseline="0" dirty="0" smtClean="0">
                    <a:latin typeface="Cambria Math" panose="02040503050406030204" pitchFamily="18" charset="0"/>
                  </a:rPr>
                  <a:t> </a:t>
                </a:r>
                <a:r>
                  <a:rPr lang="pt-BR" b="0" i="0" smtClean="0">
                    <a:latin typeface="Cambria Math" panose="02040503050406030204" pitchFamily="18" charset="0"/>
                  </a:rPr>
                  <a:t>𝑂(</a:t>
                </a:r>
                <a:r>
                  <a:rPr lang="pt-BR" b="0" i="0" smtClean="0">
                    <a:latin typeface="Cambria Math" panose="02040503050406030204" pitchFamily="18" charset="0"/>
                  </a:rPr>
                  <a:t>𝑛^2.4)</a:t>
                </a:r>
                <a:r>
                  <a:rPr lang="pt-BR" dirty="0" smtClean="0"/>
                  <a:t> </a:t>
                </a:r>
                <a:r>
                  <a:rPr lang="pt-BR" dirty="0" smtClean="0"/>
                  <a:t>e </a:t>
                </a:r>
                <a:r>
                  <a:rPr lang="pt-BR" i="0">
                    <a:latin typeface="Cambria Math" panose="02040503050406030204" pitchFamily="18" charset="0"/>
                  </a:rPr>
                  <a:t>𝑂(𝑛^</a:t>
                </a:r>
                <a:r>
                  <a:rPr lang="pt-BR" b="0" i="0" smtClean="0">
                    <a:latin typeface="Cambria Math" panose="02040503050406030204" pitchFamily="18" charset="0"/>
                  </a:rPr>
                  <a:t>3</a:t>
                </a:r>
                <a:r>
                  <a:rPr lang="pt-BR" b="0" i="0">
                    <a:latin typeface="Cambria Math" panose="02040503050406030204" pitchFamily="18" charset="0"/>
                  </a:rPr>
                  <a:t> )</a:t>
                </a:r>
                <a:r>
                  <a:rPr lang="pt-BR" dirty="0" smtClean="0"/>
                  <a:t>, dependendo da implementação</a:t>
                </a:r>
                <a:r>
                  <a:rPr lang="pt-BR" baseline="0" dirty="0" smtClean="0"/>
                  <a:t> utilizada</a:t>
                </a:r>
                <a:r>
                  <a:rPr lang="pt-BR" dirty="0" smtClean="0"/>
                  <a:t>.</a:t>
                </a:r>
                <a:endParaRPr lang="pt-BR" dirty="0" smtClean="0"/>
              </a:p>
              <a:p>
                <a:endParaRPr lang="nl-BE" i="1" dirty="0" smtClean="0">
                  <a:latin typeface="Cambria Math" panose="02040503050406030204" pitchFamily="18" charset="0"/>
                </a:endParaRPr>
              </a:p>
              <a:p>
                <a:r>
                  <a:rPr lang="el-GR" b="1" i="0">
                    <a:latin typeface="Cambria Math" panose="02040503050406030204" pitchFamily="18" charset="0"/>
                  </a:rPr>
                  <a:t>𝜱</a:t>
                </a:r>
                <a:r>
                  <a:rPr lang="nl-BE" b="1" i="0" smtClean="0">
                    <a:latin typeface="Cambria Math" panose="02040503050406030204" pitchFamily="18" charset="0"/>
                  </a:rPr>
                  <a:t>^</a:t>
                </a:r>
                <a:r>
                  <a:rPr lang="pt-BR" i="0">
                    <a:latin typeface="Cambria Math" panose="02040503050406030204" pitchFamily="18" charset="0"/>
                  </a:rPr>
                  <a:t>𝑇</a:t>
                </a:r>
                <a:r>
                  <a:rPr lang="el-GR" b="1" i="0">
                    <a:latin typeface="Cambria Math" panose="02040503050406030204" pitchFamily="18" charset="0"/>
                  </a:rPr>
                  <a:t> 𝜱</a:t>
                </a:r>
                <a:r>
                  <a:rPr lang="pt-BR" b="0" i="0" smtClean="0">
                    <a:latin typeface="Cambria Math" panose="02040503050406030204" pitchFamily="18" charset="0"/>
                  </a:rPr>
                  <a:t> </a:t>
                </a:r>
                <a:r>
                  <a:rPr lang="pt-BR" dirty="0" smtClean="0"/>
                  <a:t>é </a:t>
                </a:r>
                <a:r>
                  <a:rPr lang="pt-BR" dirty="0" smtClean="0"/>
                  <a:t>uma matriz (</a:t>
                </a:r>
                <a:r>
                  <a:rPr lang="pt-BR" b="0" i="0" smtClean="0">
                    <a:latin typeface="Cambria Math" panose="02040503050406030204" pitchFamily="18" charset="0"/>
                  </a:rPr>
                  <a:t>𝐾+1 ×</a:t>
                </a:r>
                <a:r>
                  <a:rPr lang="pt-BR" b="0" i="0" smtClean="0">
                    <a:latin typeface="Cambria Math" panose="02040503050406030204" pitchFamily="18" charset="0"/>
                    <a:ea typeface="Cambria Math" panose="02040503050406030204" pitchFamily="18" charset="0"/>
                  </a:rPr>
                  <a:t>𝐾+1</a:t>
                </a:r>
                <a:r>
                  <a:rPr lang="pt-BR" dirty="0" smtClean="0"/>
                  <a:t>)</a:t>
                </a:r>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16</a:t>
            </a:fld>
            <a:endParaRPr lang="nl-BE"/>
          </a:p>
        </p:txBody>
      </p:sp>
    </p:spTree>
    <p:extLst>
      <p:ext uri="{BB962C8B-B14F-4D97-AF65-F5344CB8AC3E}">
        <p14:creationId xmlns:p14="http://schemas.microsoft.com/office/powerpoint/2010/main" val="2513918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Laboratório #2</a:t>
            </a:r>
            <a:r>
              <a:rPr lang="pt-BR" dirty="0"/>
              <a:t>: https://mybinder.org/v2/gh/zz4fap/t319_aprendizado_de_maquina/main?filepath=labs%2FLaboratorio2.ipynb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Laboratório #2</a:t>
            </a:r>
            <a:r>
              <a:rPr lang="pt-BR" dirty="0"/>
              <a:t>: https://colab.research.google.com/github/zz4fap/t319_aprendizado_de_maquina/blob/main/labs/Laboratorio2.ipynb</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17</a:t>
            </a:fld>
            <a:endParaRPr lang="nl-BE"/>
          </a:p>
        </p:txBody>
      </p:sp>
    </p:spTree>
    <p:extLst>
      <p:ext uri="{BB962C8B-B14F-4D97-AF65-F5344CB8AC3E}">
        <p14:creationId xmlns:p14="http://schemas.microsoft.com/office/powerpoint/2010/main" val="2958800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Exemplos de aplicações</a:t>
            </a:r>
            <a:r>
              <a:rPr lang="pt-BR" baseline="0" dirty="0"/>
              <a:t> de regressão linear:</a:t>
            </a:r>
            <a:endParaRPr lang="pt-BR" dirty="0"/>
          </a:p>
          <a:p>
            <a:pPr marL="171450" indent="-171450">
              <a:buFont typeface="Arial" panose="020B0604020202020204" pitchFamily="34" charset="0"/>
              <a:buChar char="•"/>
            </a:pPr>
            <a:r>
              <a:rPr lang="pt-BR" dirty="0"/>
              <a:t>Modelos para predição da perda por caminho.</a:t>
            </a:r>
          </a:p>
          <a:p>
            <a:pPr marL="171450" indent="-171450">
              <a:buFont typeface="Arial" panose="020B0604020202020204" pitchFamily="34" charset="0"/>
              <a:buChar char="•"/>
            </a:pPr>
            <a:r>
              <a:rPr lang="pt-BR" dirty="0"/>
              <a:t>Modelos para predição do preço de casas.</a:t>
            </a:r>
          </a:p>
          <a:p>
            <a:pPr marL="171450" indent="-171450">
              <a:buFont typeface="Arial" panose="020B0604020202020204" pitchFamily="34" charset="0"/>
              <a:buChar char="•"/>
            </a:pPr>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a:t>
            </a:fld>
            <a:endParaRPr lang="nl-BE"/>
          </a:p>
        </p:txBody>
      </p:sp>
    </p:spTree>
    <p:extLst>
      <p:ext uri="{BB962C8B-B14F-4D97-AF65-F5344CB8AC3E}">
        <p14:creationId xmlns:p14="http://schemas.microsoft.com/office/powerpoint/2010/main" val="2833021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insight</a:t>
            </a:r>
            <a:r>
              <a:rPr lang="pt-BR" dirty="0"/>
              <a:t>: percepção; intuição; compreensão.</a:t>
            </a:r>
          </a:p>
          <a:p>
            <a:endParaRPr lang="pt-BR" dirty="0"/>
          </a:p>
          <a:p>
            <a:r>
              <a:rPr lang="pt-BR" dirty="0"/>
              <a:t>O termo "regressão" foi cunhado por Francis </a:t>
            </a:r>
            <a:r>
              <a:rPr lang="pt-BR" dirty="0" err="1"/>
              <a:t>Galton</a:t>
            </a:r>
            <a:r>
              <a:rPr lang="pt-BR" dirty="0"/>
              <a:t> no século 19 para descrever um fenômeno biológico. O fenômeno foi que as alturas dos descendentes de ancestrais altos tendem a </a:t>
            </a:r>
            <a:r>
              <a:rPr lang="pt-BR" b="1" i="1" dirty="0"/>
              <a:t>regredir</a:t>
            </a:r>
            <a:r>
              <a:rPr lang="pt-BR" dirty="0"/>
              <a:t> para a média (um fenômeno também é conhecido como </a:t>
            </a:r>
            <a:r>
              <a:rPr lang="pt-BR" b="1" dirty="0"/>
              <a:t>regressão à média</a:t>
            </a:r>
            <a:r>
              <a:rPr lang="pt-BR" dirty="0"/>
              <a:t>).</a:t>
            </a:r>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p:txBody>
      </p:sp>
      <p:sp>
        <p:nvSpPr>
          <p:cNvPr id="4" name="Slide Number Placeholder 3"/>
          <p:cNvSpPr>
            <a:spLocks noGrp="1"/>
          </p:cNvSpPr>
          <p:nvPr>
            <p:ph type="sldNum" sz="quarter" idx="10"/>
          </p:nvPr>
        </p:nvSpPr>
        <p:spPr/>
        <p:txBody>
          <a:bodyPr/>
          <a:lstStyle/>
          <a:p>
            <a:fld id="{DA8B99DF-01BC-492A-8CEF-4FD88D18DD9D}" type="slidenum">
              <a:rPr lang="nl-BE" smtClean="0"/>
              <a:t>3</a:t>
            </a:fld>
            <a:endParaRPr lang="nl-BE"/>
          </a:p>
        </p:txBody>
      </p:sp>
    </p:spTree>
    <p:extLst>
      <p:ext uri="{BB962C8B-B14F-4D97-AF65-F5344CB8AC3E}">
        <p14:creationId xmlns:p14="http://schemas.microsoft.com/office/powerpoint/2010/main" val="774868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hypothesis function is the proposed explanation of the relationship between the input variables (also called independent variables or features) and the output variable (also called the dependent variable or target variable).</a:t>
            </a:r>
            <a:endParaRPr lang="pt-BR" dirty="0" smtClean="0"/>
          </a:p>
          <a:p>
            <a:endParaRPr lang="pt-BR" dirty="0" smtClean="0"/>
          </a:p>
          <a:p>
            <a:endParaRPr lang="pt-BR" dirty="0" smtClean="0"/>
          </a:p>
          <a:p>
            <a:r>
              <a:rPr lang="pt-BR" dirty="0" smtClean="0"/>
              <a:t>Por </a:t>
            </a:r>
            <a:r>
              <a:rPr lang="pt-BR" dirty="0"/>
              <a:t>que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pesos“ e não aos atributos,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encontrar </a:t>
            </a:r>
            <a:r>
              <a:rPr lang="nl-BE" b="1" i="1" baseline="0" dirty="0"/>
              <a:t>h</a:t>
            </a:r>
            <a:r>
              <a:rPr lang="nl-BE" baseline="0" dirty="0"/>
              <a:t>.</a:t>
            </a:r>
          </a:p>
          <a:p>
            <a:endParaRPr lang="nl-BE" baseline="0" dirty="0"/>
          </a:p>
          <a:p>
            <a:r>
              <a:rPr lang="pt-BR" dirty="0"/>
              <a:t>Em geometria, um hiperplano é um subespaço cuja dimensão é um a menos que a de seu espaço ambiente. Se um espaço é tridimensional, então seus hiperplanos são os planos bidimensionais, enquanto se o espaço é bidimensional, seus hiperplanos são as linhas unidimensionais.</a:t>
            </a:r>
            <a:endParaRPr lang="pt-BR" baseline="0" dirty="0"/>
          </a:p>
        </p:txBody>
      </p:sp>
      <p:sp>
        <p:nvSpPr>
          <p:cNvPr id="4" name="Slide Number Placeholder 3"/>
          <p:cNvSpPr>
            <a:spLocks noGrp="1"/>
          </p:cNvSpPr>
          <p:nvPr>
            <p:ph type="sldNum" sz="quarter" idx="10"/>
          </p:nvPr>
        </p:nvSpPr>
        <p:spPr/>
        <p:txBody>
          <a:bodyPr/>
          <a:lstStyle/>
          <a:p>
            <a:fld id="{DA8B99DF-01BC-492A-8CEF-4FD88D18DD9D}" type="slidenum">
              <a:rPr lang="nl-BE" smtClean="0"/>
              <a:t>4</a:t>
            </a:fld>
            <a:endParaRPr lang="nl-BE"/>
          </a:p>
        </p:txBody>
      </p:sp>
    </p:spTree>
    <p:extLst>
      <p:ext uri="{BB962C8B-B14F-4D97-AF65-F5344CB8AC3E}">
        <p14:creationId xmlns:p14="http://schemas.microsoft.com/office/powerpoint/2010/main" val="1100170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baseline="0" dirty="0"/>
          </a:p>
        </p:txBody>
      </p:sp>
      <p:sp>
        <p:nvSpPr>
          <p:cNvPr id="4" name="Slide Number Placeholder 3"/>
          <p:cNvSpPr>
            <a:spLocks noGrp="1"/>
          </p:cNvSpPr>
          <p:nvPr>
            <p:ph type="sldNum" sz="quarter" idx="10"/>
          </p:nvPr>
        </p:nvSpPr>
        <p:spPr/>
        <p:txBody>
          <a:bodyPr/>
          <a:lstStyle/>
          <a:p>
            <a:fld id="{DA8B99DF-01BC-492A-8CEF-4FD88D18DD9D}" type="slidenum">
              <a:rPr lang="nl-BE" smtClean="0"/>
              <a:t>5</a:t>
            </a:fld>
            <a:endParaRPr lang="nl-BE"/>
          </a:p>
        </p:txBody>
      </p:sp>
    </p:spTree>
    <p:extLst>
      <p:ext uri="{BB962C8B-B14F-4D97-AF65-F5344CB8AC3E}">
        <p14:creationId xmlns:p14="http://schemas.microsoft.com/office/powerpoint/2010/main" val="2818660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o </a:t>
                </a:r>
                <a:r>
                  <a:rPr lang="pt-BR" b="1" dirty="0"/>
                  <a:t>coeficiente linear</a:t>
                </a:r>
                <a:r>
                  <a:rPr lang="pt-BR" dirty="0"/>
                  <a:t>, ou seja, </a:t>
                </a:r>
                <a:r>
                  <a:rPr lang="pt-BR" sz="1200" b="0" i="0" kern="1200" dirty="0">
                    <a:solidFill>
                      <a:schemeClr val="tx1"/>
                    </a:solidFill>
                    <a:effectLst/>
                    <a:latin typeface="+mn-lt"/>
                    <a:ea typeface="+mn-ea"/>
                    <a:cs typeface="+mn-cs"/>
                  </a:rPr>
                  <a:t>é o valor de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sz="1200" b="0" i="0" kern="1200" dirty="0">
                    <a:solidFill>
                      <a:schemeClr val="tx1"/>
                    </a:solidFill>
                    <a:effectLst/>
                    <a:latin typeface="+mn-lt"/>
                    <a:ea typeface="+mn-ea"/>
                    <a:cs typeface="+mn-cs"/>
                  </a:rPr>
                  <a:t> para o ponto em que a reta intercepta o eixo y.</a:t>
                </a:r>
                <a:endParaRPr lang="pt-BR" dirty="0"/>
              </a:p>
            </p:txBody>
          </p:sp>
        </mc:Choice>
        <mc:Fallback xmlns="">
          <p:sp>
            <p:nvSpPr>
              <p:cNvPr id="3" name="Notes Placeholder 2"/>
              <p:cNvSpPr>
                <a:spLocks noGrp="1"/>
              </p:cNvSpPr>
              <p:nvPr>
                <p:ph type="body" idx="1"/>
              </p:nvPr>
            </p:nvSpPr>
            <p:spPr/>
            <p:txBody>
              <a:bodyPr/>
              <a:lstStyle/>
              <a:p>
                <a:pPr/>
                <a:r>
                  <a:rPr lang="pt-BR" i="0">
                    <a:latin typeface="Cambria Math" panose="02040503050406030204" pitchFamily="18" charset="0"/>
                    <a:ea typeface="Cambria Math" panose="02040503050406030204" pitchFamily="18" charset="0"/>
                  </a:rPr>
                  <a:t>𝑎</a:t>
                </a:r>
                <a:r>
                  <a:rPr lang="pt-BR" i="0" smtClean="0">
                    <a:latin typeface="Cambria Math" panose="02040503050406030204" pitchFamily="18" charset="0"/>
                    <a:ea typeface="Cambria Math" panose="02040503050406030204" pitchFamily="18" charset="0"/>
                  </a:rPr>
                  <a:t>_</a:t>
                </a:r>
                <a:r>
                  <a:rPr lang="pt-BR" i="0">
                    <a:latin typeface="Cambria Math" panose="02040503050406030204" pitchFamily="18" charset="0"/>
                    <a:ea typeface="Cambria Math" panose="02040503050406030204" pitchFamily="18" charset="0"/>
                  </a:rPr>
                  <a:t>0</a:t>
                </a:r>
                <a:r>
                  <a:rPr lang="pt-BR" dirty="0" smtClean="0"/>
                  <a:t> é o coeficiente linear, ou seja, </a:t>
                </a:r>
                <a:r>
                  <a:rPr lang="pt-BR" sz="1200" b="0" i="0" kern="1200" dirty="0" smtClean="0">
                    <a:solidFill>
                      <a:schemeClr val="tx1"/>
                    </a:solidFill>
                    <a:effectLst/>
                    <a:latin typeface="+mn-lt"/>
                    <a:ea typeface="+mn-ea"/>
                    <a:cs typeface="+mn-cs"/>
                  </a:rPr>
                  <a:t>é o valor de </a:t>
                </a:r>
                <a:r>
                  <a:rPr lang="pt-BR" i="0" smtClean="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sz="1200" b="0" i="0" kern="1200" dirty="0" smtClean="0">
                    <a:solidFill>
                      <a:schemeClr val="tx1"/>
                    </a:solidFill>
                    <a:effectLst/>
                    <a:latin typeface="+mn-lt"/>
                    <a:ea typeface="+mn-ea"/>
                    <a:cs typeface="+mn-cs"/>
                  </a:rPr>
                  <a:t> para o ponto em que a reta intercepta o eixo y.</a:t>
                </a:r>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6</a:t>
            </a:fld>
            <a:endParaRPr lang="nl-BE"/>
          </a:p>
        </p:txBody>
      </p:sp>
    </p:spTree>
    <p:extLst>
      <p:ext uri="{BB962C8B-B14F-4D97-AF65-F5344CB8AC3E}">
        <p14:creationId xmlns:p14="http://schemas.microsoft.com/office/powerpoint/2010/main" val="4213472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uso do</a:t>
            </a:r>
            <a:r>
              <a:rPr lang="pt-BR" baseline="0" dirty="0"/>
              <a:t> </a:t>
            </a:r>
            <a:r>
              <a:rPr lang="pt-BR" b="1" baseline="0" dirty="0"/>
              <a:t>erro quadrático médio</a:t>
            </a:r>
            <a:r>
              <a:rPr lang="pt-BR" baseline="0" dirty="0"/>
              <a:t> remonta a Gauss, que demonstrou que quando os valores de y(i) tem ruído com distribuição normal, então os valores mais prováveis para o vetor de parâmetros/pesos </a:t>
            </a:r>
            <a:r>
              <a:rPr lang="pt-BR" b="1" baseline="0" dirty="0"/>
              <a:t>a</a:t>
            </a:r>
            <a:r>
              <a:rPr lang="pt-BR" baseline="0" dirty="0"/>
              <a:t> são obtidos através da minimização da soma dos quadrados dos erros.</a:t>
            </a:r>
          </a:p>
          <a:p>
            <a:endParaRPr lang="pt-BR" baseline="0" dirty="0"/>
          </a:p>
          <a:p>
            <a:r>
              <a:rPr lang="pt-BR" baseline="0" dirty="0"/>
              <a:t>O quadrado da norma euclidiana ou norma l2.</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7</a:t>
            </a:fld>
            <a:endParaRPr lang="nl-BE"/>
          </a:p>
        </p:txBody>
      </p:sp>
    </p:spTree>
    <p:extLst>
      <p:ext uri="{BB962C8B-B14F-4D97-AF65-F5344CB8AC3E}">
        <p14:creationId xmlns:p14="http://schemas.microsoft.com/office/powerpoint/2010/main" val="2273877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a:t>sobredeterminados,</a:t>
            </a:r>
            <a:r>
              <a:rPr lang="pt-BR" baseline="0" dirty="0"/>
              <a:t> ou seja, </a:t>
            </a:r>
            <a:r>
              <a:rPr lang="pt-BR" dirty="0"/>
              <a:t>conjuntos de equações nas quais há mais equações (pares x e y) que incógnitas (valores do</a:t>
            </a:r>
            <a:r>
              <a:rPr lang="pt-BR" baseline="0" dirty="0"/>
              <a:t> vetor a).</a:t>
            </a:r>
          </a:p>
        </p:txBody>
      </p:sp>
      <p:sp>
        <p:nvSpPr>
          <p:cNvPr id="4" name="Slide Number Placeholder 3"/>
          <p:cNvSpPr>
            <a:spLocks noGrp="1"/>
          </p:cNvSpPr>
          <p:nvPr>
            <p:ph type="sldNum" sz="quarter" idx="10"/>
          </p:nvPr>
        </p:nvSpPr>
        <p:spPr/>
        <p:txBody>
          <a:bodyPr/>
          <a:lstStyle/>
          <a:p>
            <a:fld id="{DA8B99DF-01BC-492A-8CEF-4FD88D18DD9D}" type="slidenum">
              <a:rPr lang="nl-BE" smtClean="0"/>
              <a:t>8</a:t>
            </a:fld>
            <a:endParaRPr lang="nl-BE"/>
          </a:p>
        </p:txBody>
      </p:sp>
    </p:spTree>
    <p:extLst>
      <p:ext uri="{BB962C8B-B14F-4D97-AF65-F5344CB8AC3E}">
        <p14:creationId xmlns:p14="http://schemas.microsoft.com/office/powerpoint/2010/main" val="1051155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https://colab.research.google.com/github/zz4fap/t319_aprendizado_de_maquina/blob/master/notebooks/regression/normal_equation_example1.ipynb</a:t>
            </a:r>
          </a:p>
          <a:p>
            <a:endParaRPr lang="pt-BR" dirty="0" smtClean="0"/>
          </a:p>
          <a:p>
            <a:r>
              <a:rPr lang="pt-BR" dirty="0" smtClean="0"/>
              <a:t>O </a:t>
            </a:r>
            <a:r>
              <a:rPr lang="pt-BR" dirty="0"/>
              <a:t>mínimo é encontrado através do método</a:t>
            </a:r>
            <a:r>
              <a:rPr lang="pt-BR" baseline="0" dirty="0"/>
              <a:t> </a:t>
            </a:r>
            <a:r>
              <a:rPr lang="pt-BR" dirty="0"/>
              <a:t>dos mínimos quadrados.</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a:t>sobre)determinados,</a:t>
            </a:r>
            <a:r>
              <a:rPr lang="pt-BR" baseline="0" dirty="0"/>
              <a:t> ou seja, </a:t>
            </a:r>
            <a:r>
              <a:rPr lang="pt-BR" dirty="0"/>
              <a:t>conjuntos de equações nas quais existe</a:t>
            </a:r>
            <a:r>
              <a:rPr lang="pt-BR" baseline="0" dirty="0"/>
              <a:t> um número igual ou maior de </a:t>
            </a:r>
            <a:r>
              <a:rPr lang="pt-BR" dirty="0"/>
              <a:t>equações (pares x e y) que incógnitas (valores do</a:t>
            </a:r>
            <a:r>
              <a:rPr lang="pt-BR" baseline="0" dirty="0"/>
              <a:t> vetor a).</a:t>
            </a:r>
          </a:p>
          <a:p>
            <a:endParaRPr lang="pt-BR" baseline="0" dirty="0"/>
          </a:p>
          <a:p>
            <a:r>
              <a:rPr lang="pt-BR" baseline="0" dirty="0"/>
              <a:t>Sistemas subdeterminados (número de exemplos menor do que o número de parâmetros) não tem solução ou não tem solução única.  </a:t>
            </a:r>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9</a:t>
            </a:fld>
            <a:endParaRPr lang="nl-BE"/>
          </a:p>
        </p:txBody>
      </p:sp>
    </p:spTree>
    <p:extLst>
      <p:ext uri="{BB962C8B-B14F-4D97-AF65-F5344CB8AC3E}">
        <p14:creationId xmlns:p14="http://schemas.microsoft.com/office/powerpoint/2010/main" val="658505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10/03/2023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17461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10/03/2023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8495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10/03/2023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4814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10/03/2023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63918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E15A5-E95B-43EB-9AC7-9A96397448C0}" type="datetimeFigureOut">
              <a:rPr lang="nl-BE" smtClean="0"/>
              <a:t>10/03/2023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6269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C80E15A5-E95B-43EB-9AC7-9A96397448C0}" type="datetimeFigureOut">
              <a:rPr lang="nl-BE" smtClean="0"/>
              <a:t>10/03/2023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408521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C80E15A5-E95B-43EB-9AC7-9A96397448C0}" type="datetimeFigureOut">
              <a:rPr lang="nl-BE" smtClean="0"/>
              <a:t>10/03/2023</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27826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0E15A5-E95B-43EB-9AC7-9A96397448C0}" type="datetimeFigureOut">
              <a:rPr lang="nl-BE" smtClean="0"/>
              <a:t>10/03/2023</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51666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15A5-E95B-43EB-9AC7-9A96397448C0}" type="datetimeFigureOut">
              <a:rPr lang="nl-BE" smtClean="0"/>
              <a:t>10/03/2023</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7671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10/03/2023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22600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10/03/2023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84290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E15A5-E95B-43EB-9AC7-9A96397448C0}" type="datetimeFigureOut">
              <a:rPr lang="nl-BE" smtClean="0"/>
              <a:t>10/03/2023</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3C120-4544-49C4-A71C-C78FE5187513}" type="slidenum">
              <a:rPr lang="nl-BE" smtClean="0"/>
              <a:t>‹nº›</a:t>
            </a:fld>
            <a:endParaRPr lang="nl-BE"/>
          </a:p>
        </p:txBody>
      </p:sp>
    </p:spTree>
    <p:extLst>
      <p:ext uri="{BB962C8B-B14F-4D97-AF65-F5344CB8AC3E}">
        <p14:creationId xmlns:p14="http://schemas.microsoft.com/office/powerpoint/2010/main" val="98678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0.png"/></Relationships>
</file>

<file path=ppt/slides/_rels/slide11.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hyperlink" Target="https://colab.research.google.com/github/zz4fap/t319_aprendizado_de_maquina/blob/main/notebooks/regression/error_surface_example2.ipynb" TargetMode="Externa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10.png"/><Relationship Id="rId4" Type="http://schemas.openxmlformats.org/officeDocument/2006/relationships/hyperlink" Target="https://colab.research.google.com/github/zz4fap/t319_aprendizado_de_maquina/blob/main/notebooks/regression/error_surface_example2.ipynb"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s://colab.research.google.com/github/zz4fap/t319_aprendizado_de_maquina/blob/main/notebooks/regression/error_surface_example2.ipynb"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0.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13.xml"/><Relationship Id="rId16" Type="http://schemas.openxmlformats.org/officeDocument/2006/relationships/hyperlink" Target="https://colab.research.google.com/github/zz4fap/t319_aprendizado_de_maquina/blob/main/notebooks/regression/formatos_diferentes_da_superficie_de_erro.ipynb" TargetMode="Externa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2.ipynb"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55.png"/><Relationship Id="rId2" Type="http://schemas.openxmlformats.org/officeDocument/2006/relationships/image" Target="../media/image50.jpe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jpe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colab.research.google.com/github/zz4fap/t319_aprendizado_de_maquina/blob/master/notebooks/regression/normal_equation_example1.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T319 - Introdução ao Aprendizado de Máquina:</a:t>
            </a:r>
            <a:r>
              <a:rPr lang="pt-BR" dirty="0"/>
              <a:t/>
            </a:r>
            <a:br>
              <a:rPr lang="pt-BR" dirty="0"/>
            </a:br>
            <a:r>
              <a:rPr lang="pt-BR" b="1" i="1" dirty="0"/>
              <a:t>Regressão Linear (Parte I)</a:t>
            </a:r>
          </a:p>
        </p:txBody>
      </p:sp>
      <p:sp>
        <p:nvSpPr>
          <p:cNvPr id="4" name="CaixaDeTexto 3">
            <a:extLst>
              <a:ext uri="{FF2B5EF4-FFF2-40B4-BE49-F238E27FC236}">
                <a16:creationId xmlns=""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50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Superfície de Erro</a:t>
            </a:r>
          </a:p>
        </p:txBody>
      </p:sp>
      <mc:AlternateContent xmlns:mc="http://schemas.openxmlformats.org/markup-compatibility/2006">
        <mc:Choice xmlns:a14="http://schemas.microsoft.com/office/drawing/2010/main" Requires="a14">
          <p:sp>
            <p:nvSpPr>
              <p:cNvPr id="3" name="Espaço Reservado para Conteúdo 2"/>
              <p:cNvSpPr>
                <a:spLocks noGrp="1"/>
              </p:cNvSpPr>
              <p:nvPr>
                <p:ph idx="1"/>
              </p:nvPr>
            </p:nvSpPr>
            <p:spPr>
              <a:xfrm>
                <a:off x="838199" y="1825624"/>
                <a:ext cx="11174319" cy="5032375"/>
              </a:xfrm>
            </p:spPr>
            <p:txBody>
              <a:bodyPr>
                <a:normAutofit fontScale="92500" lnSpcReduction="20000"/>
              </a:bodyPr>
              <a:lstStyle/>
              <a:p>
                <a:r>
                  <a:rPr lang="pt-BR" dirty="0" smtClean="0"/>
                  <a:t>E se plotarmos a função de </a:t>
                </a:r>
                <a:r>
                  <a:rPr lang="pt-BR" dirty="0" smtClean="0"/>
                  <a:t>erro </a:t>
                </a:r>
                <a:r>
                  <a:rPr lang="pt-BR" dirty="0"/>
                  <a:t>em função dos pesos, </a:t>
                </a:r>
                <a14:m>
                  <m:oMath xmlns:m="http://schemas.openxmlformats.org/officeDocument/2006/math">
                    <m:r>
                      <a:rPr lang="pt-BR" b="1" i="1">
                        <a:latin typeface="Cambria Math" panose="02040503050406030204" pitchFamily="18" charset="0"/>
                      </a:rPr>
                      <m:t>𝒂</m:t>
                    </m:r>
                  </m:oMath>
                </a14:m>
                <a:r>
                  <a:rPr lang="pt-BR" dirty="0"/>
                  <a:t>? </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acc>
                                    <m:accPr>
                                      <m:chr m:val="̂"/>
                                      <m:ctrlPr>
                                        <a:rPr lang="pt-BR" i="1" dirty="0">
                                          <a:latin typeface="Cambria Math" panose="02040503050406030204" pitchFamily="18" charset="0"/>
                                        </a:rPr>
                                      </m:ctrlPr>
                                    </m:accPr>
                                    <m:e>
                                      <m:r>
                                        <a:rPr lang="pt-BR" i="1" dirty="0">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p>
                              <m:r>
                                <a:rPr lang="pt-BR" i="1">
                                  <a:latin typeface="Cambria Math" panose="02040503050406030204" pitchFamily="18" charset="0"/>
                                </a:rPr>
                                <m:t>2</m:t>
                              </m:r>
                            </m:sup>
                          </m:sSup>
                        </m:e>
                      </m:nary>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b="1"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r>
                                        <a:rPr lang="pt-BR" b="1" i="1">
                                          <a:latin typeface="Cambria Math" panose="02040503050406030204" pitchFamily="18" charset="0"/>
                                        </a:rPr>
                                        <m:t>𝒂</m:t>
                                      </m:r>
                                    </m:e>
                                  </m:d>
                                </m:e>
                              </m:d>
                            </m:e>
                            <m:sup>
                              <m:r>
                                <a:rPr lang="pt-BR" i="1">
                                  <a:latin typeface="Cambria Math" panose="02040503050406030204" pitchFamily="18" charset="0"/>
                                </a:rPr>
                                <m:t>2</m:t>
                              </m:r>
                            </m:sup>
                          </m:sSup>
                        </m:e>
                      </m:nary>
                      <m:r>
                        <a:rPr lang="pt-BR">
                          <a:latin typeface="Cambria Math" panose="02040503050406030204" pitchFamily="18" charset="0"/>
                        </a:rPr>
                        <m:t>.</m:t>
                      </m:r>
                    </m:oMath>
                  </m:oMathPara>
                </a14:m>
                <a:endParaRPr lang="pt-BR" dirty="0"/>
              </a:p>
              <a:p>
                <a:r>
                  <a:rPr lang="pt-BR" dirty="0"/>
                  <a:t>Que forma vocês acham que ela terá?</a:t>
                </a:r>
              </a:p>
              <a:p>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faz o </a:t>
                </a:r>
                <a:r>
                  <a:rPr lang="pt-BR" b="1" i="1" dirty="0"/>
                  <a:t>mapeamento</a:t>
                </a:r>
                <a:r>
                  <a:rPr lang="pt-BR" dirty="0"/>
                  <a:t> entre </a:t>
                </a:r>
                <a:r>
                  <a:rPr lang="pt-BR" dirty="0" smtClean="0"/>
                  <a:t>o </a:t>
                </a:r>
                <a:r>
                  <a:rPr lang="pt-BR" b="1" i="1" dirty="0" smtClean="0"/>
                  <a:t>vetor de pesos</a:t>
                </a:r>
                <a:r>
                  <a:rPr lang="pt-BR" dirty="0" smtClean="0"/>
                  <a:t> e </a:t>
                </a:r>
                <a:r>
                  <a:rPr lang="pt-BR" dirty="0"/>
                  <a:t>o erro correspondente:</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ℝ</m:t>
                        </m:r>
                      </m:e>
                      <m:sup>
                        <m:r>
                          <a:rPr lang="pt-BR" i="1">
                            <a:latin typeface="Cambria Math" panose="02040503050406030204" pitchFamily="18" charset="0"/>
                          </a:rPr>
                          <m:t>𝐾</m:t>
                        </m:r>
                        <m:r>
                          <a:rPr lang="pt-BR" i="1">
                            <a:latin typeface="Cambria Math" panose="02040503050406030204" pitchFamily="18" charset="0"/>
                          </a:rPr>
                          <m:t>+1×1</m:t>
                        </m:r>
                      </m:sup>
                    </m:sSup>
                    <m:r>
                      <a:rPr lang="pt-BR" b="1" i="1">
                        <a:latin typeface="Cambria Math" panose="02040503050406030204" pitchFamily="18" charset="0"/>
                      </a:rPr>
                      <m:t>→</m:t>
                    </m:r>
                    <m:r>
                      <a:rPr lang="pt-BR" b="1" i="1">
                        <a:latin typeface="Cambria Math" panose="02040503050406030204" pitchFamily="18" charset="0"/>
                      </a:rPr>
                      <m:t>ℝ</m:t>
                    </m:r>
                    <m:r>
                      <a:rPr lang="pt-BR" b="1" i="1">
                        <a:latin typeface="Cambria Math" panose="02040503050406030204" pitchFamily="18" charset="0"/>
                      </a:rPr>
                      <m:t>.</m:t>
                    </m:r>
                  </m:oMath>
                </a14:m>
                <a:r>
                  <a:rPr lang="pt-BR" dirty="0"/>
                  <a:t> Esse mapeamento define o que conhecemos como </a:t>
                </a:r>
                <a:r>
                  <a:rPr lang="pt-BR" b="1" i="1" dirty="0"/>
                  <a:t>superfície de erro</a:t>
                </a:r>
                <a:r>
                  <a:rPr lang="pt-BR" dirty="0"/>
                  <a:t>.</a:t>
                </a:r>
              </a:p>
              <a:p>
                <a:r>
                  <a:rPr lang="pt-BR" dirty="0"/>
                  <a:t>Se expandirmos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notamos que ela possui</a:t>
                </a:r>
                <a:r>
                  <a:rPr lang="pt-BR" dirty="0"/>
                  <a:t> forma </a:t>
                </a:r>
                <a:r>
                  <a:rPr lang="pt-BR" b="1" i="1" dirty="0"/>
                  <a:t>quadrática</a:t>
                </a:r>
                <a:r>
                  <a:rPr lang="pt-BR" dirty="0"/>
                  <a:t> com respeito ao </a:t>
                </a:r>
                <a:r>
                  <a:rPr lang="pt-BR" b="1" i="1" dirty="0"/>
                  <a:t>vetor de pesos</a:t>
                </a:r>
                <a:r>
                  <a:rPr lang="pt-BR" dirty="0"/>
                  <a:t>,</a:t>
                </a:r>
                <a:r>
                  <a:rPr lang="pt-BR" b="1" i="1" dirty="0"/>
                  <a:t> </a:t>
                </a:r>
                <a14:m>
                  <m:oMath xmlns:m="http://schemas.openxmlformats.org/officeDocument/2006/math">
                    <m:r>
                      <a:rPr lang="pt-BR" b="1" i="1">
                        <a:latin typeface="Cambria Math" panose="02040503050406030204" pitchFamily="18" charset="0"/>
                      </a:rPr>
                      <m:t>𝒂</m:t>
                    </m:r>
                    <m:r>
                      <a:rPr lang="en-US">
                        <a:latin typeface="Cambria Math" panose="02040503050406030204" pitchFamily="18" charset="0"/>
                      </a:rPr>
                      <m:t>.</m:t>
                    </m:r>
                  </m:oMath>
                </a14:m>
                <a:endParaRPr lang="en-US" i="1" dirty="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r>
                      <a:rPr lang="pt-BR" i="1">
                        <a:latin typeface="Cambria Math" panose="02040503050406030204" pitchFamily="18" charset="0"/>
                      </a:rPr>
                      <m:t>=</m:t>
                    </m:r>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𝒚</m:t>
                    </m:r>
                  </m:oMath>
                </a14:m>
                <a:r>
                  <a:rPr lang="nl-BE" dirty="0"/>
                  <a:t> - </a:t>
                </a:r>
                <a14:m>
                  <m:oMath xmlns:m="http://schemas.openxmlformats.org/officeDocument/2006/math">
                    <m:sSup>
                      <m:sSupPr>
                        <m:ctrlPr>
                          <a:rPr lang="pt-BR" b="1" i="1" dirty="0">
                            <a:latin typeface="Cambria Math" panose="02040503050406030204" pitchFamily="18" charset="0"/>
                          </a:rPr>
                        </m:ctrlPr>
                      </m:sSupPr>
                      <m:e>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r>
                          <a:rPr lang="el-GR" b="1" i="1">
                            <a:latin typeface="Cambria Math" panose="02040503050406030204" pitchFamily="18" charset="0"/>
                          </a:rPr>
                          <m:t>𝜱</m:t>
                        </m:r>
                        <m:r>
                          <a:rPr lang="pt-BR" b="1" i="1" dirty="0">
                            <a:latin typeface="Cambria Math" panose="02040503050406030204" pitchFamily="18" charset="0"/>
                          </a:rPr>
                          <m:t>𝒂</m:t>
                        </m:r>
                      </m:e>
                      <m:sup>
                        <m:r>
                          <a:rPr lang="pt-BR" i="1" dirty="0">
                            <a:latin typeface="Cambria Math" panose="02040503050406030204" pitchFamily="18" charset="0"/>
                          </a:rPr>
                          <m:t>𝑇</m:t>
                        </m:r>
                      </m:sup>
                    </m:sSup>
                  </m:oMath>
                </a14:m>
                <a:r>
                  <a:rPr lang="nl-BE" dirty="0"/>
                  <a:t>- </a:t>
                </a:r>
                <a14:m>
                  <m:oMath xmlns:m="http://schemas.openxmlformats.org/officeDocument/2006/math">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el-GR" b="1" i="1">
                            <a:latin typeface="Cambria Math" panose="02040503050406030204" pitchFamily="18" charset="0"/>
                          </a:rPr>
                          <m:t>𝜱</m:t>
                        </m:r>
                      </m:e>
                      <m:sup>
                        <m:r>
                          <a:rPr lang="pt-BR" i="1">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𝒚</m:t>
                    </m:r>
                  </m:oMath>
                </a14:m>
                <a:r>
                  <a:rPr lang="nl-BE" dirty="0"/>
                  <a:t> + </a:t>
                </a:r>
                <a14:m>
                  <m:oMath xmlns:m="http://schemas.openxmlformats.org/officeDocument/2006/math">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el-G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1" i="1">
                        <a:latin typeface="Cambria Math" panose="02040503050406030204" pitchFamily="18" charset="0"/>
                      </a:rPr>
                      <m:t>𝒂</m:t>
                    </m:r>
                  </m:oMath>
                </a14:m>
                <a:r>
                  <a:rPr lang="nl-BE" dirty="0"/>
                  <a:t>.</a:t>
                </a:r>
                <a:endParaRPr lang="en-US" i="1" dirty="0"/>
              </a:p>
              <a:p>
                <a:r>
                  <a:rPr lang="pt-BR" dirty="0"/>
                  <a:t>Consequentemente, a superfície é </a:t>
                </a:r>
                <a:r>
                  <a:rPr lang="pt-BR" b="1" i="1" dirty="0"/>
                  <a:t>convexa </a:t>
                </a:r>
                <a:r>
                  <a:rPr lang="pt-BR" dirty="0" smtClean="0"/>
                  <a:t>(i.e., tem </a:t>
                </a:r>
                <a:r>
                  <a:rPr lang="pt-BR" dirty="0"/>
                  <a:t>forma de </a:t>
                </a:r>
                <a:r>
                  <a:rPr lang="pt-BR" b="1" i="1" dirty="0"/>
                  <a:t>tigela</a:t>
                </a:r>
                <a:r>
                  <a:rPr lang="pt-BR" dirty="0"/>
                  <a:t>) e, portanto, possui um </a:t>
                </a:r>
                <a:r>
                  <a:rPr lang="pt-BR" b="1" i="1" dirty="0">
                    <a:solidFill>
                      <a:srgbClr val="00B050"/>
                    </a:solidFill>
                  </a:rPr>
                  <a:t>único</a:t>
                </a:r>
                <a:r>
                  <a:rPr lang="pt-BR" dirty="0">
                    <a:solidFill>
                      <a:srgbClr val="00B050"/>
                    </a:solidFill>
                  </a:rPr>
                  <a:t> </a:t>
                </a:r>
                <a:r>
                  <a:rPr lang="pt-BR" b="1" i="1" dirty="0">
                    <a:solidFill>
                      <a:srgbClr val="00B050"/>
                    </a:solidFill>
                  </a:rPr>
                  <a:t>mínimo</a:t>
                </a:r>
                <a:r>
                  <a:rPr lang="pt-BR" b="1" i="1" dirty="0"/>
                  <a:t> </a:t>
                </a:r>
                <a:r>
                  <a:rPr lang="pt-BR" dirty="0" smtClean="0"/>
                  <a:t>(chamado de </a:t>
                </a:r>
                <a:r>
                  <a:rPr lang="pt-BR" b="1" i="1" dirty="0" smtClean="0"/>
                  <a:t>mínimo</a:t>
                </a:r>
                <a:r>
                  <a:rPr lang="pt-BR" dirty="0" smtClean="0"/>
                  <a:t> </a:t>
                </a:r>
                <a:r>
                  <a:rPr lang="pt-BR" b="1" i="1" dirty="0" smtClean="0"/>
                  <a:t>global</a:t>
                </a:r>
                <a:r>
                  <a:rPr lang="pt-BR" dirty="0"/>
                  <a:t>), que é encontrado, por exemplo, pela </a:t>
                </a:r>
                <a:r>
                  <a:rPr lang="pt-BR" b="1" i="1" dirty="0"/>
                  <a:t>equação normal</a:t>
                </a:r>
                <a:r>
                  <a:rPr lang="pt-BR" dirty="0"/>
                  <a:t>.</a:t>
                </a:r>
              </a:p>
              <a:p>
                <a:r>
                  <a:rPr lang="pt-BR" dirty="0"/>
                  <a:t>Este é o motivo de usarmos o </a:t>
                </a:r>
                <a:r>
                  <a:rPr lang="pt-BR" b="1" i="1" dirty="0"/>
                  <a:t>erro quadrático médio </a:t>
                </a:r>
                <a:r>
                  <a:rPr lang="pt-BR" dirty="0"/>
                  <a:t>como </a:t>
                </a:r>
                <a:r>
                  <a:rPr lang="pt-BR" b="1" i="1" dirty="0"/>
                  <a:t>função de erro</a:t>
                </a:r>
                <a:r>
                  <a:rPr lang="pt-BR" dirty="0"/>
                  <a:t>.</a:t>
                </a:r>
              </a:p>
            </p:txBody>
          </p:sp>
        </mc:Choice>
        <mc:Fallback>
          <p:sp>
            <p:nvSpPr>
              <p:cNvPr id="3" name="Espaço Reservado para Conteúdo 2"/>
              <p:cNvSpPr>
                <a:spLocks noGrp="1" noRot="1" noChangeAspect="1" noMove="1" noResize="1" noEditPoints="1" noAdjustHandles="1" noChangeArrowheads="1" noChangeShapeType="1" noTextEdit="1"/>
              </p:cNvSpPr>
              <p:nvPr>
                <p:ph idx="1"/>
              </p:nvPr>
            </p:nvSpPr>
            <p:spPr>
              <a:xfrm>
                <a:off x="838199" y="1825624"/>
                <a:ext cx="11174319" cy="5032375"/>
              </a:xfrm>
              <a:blipFill rotWithShape="0">
                <a:blip r:embed="rId3"/>
                <a:stretch>
                  <a:fillRect l="-818" t="-3027" r="-382" b="-1453"/>
                </a:stretch>
              </a:blipFill>
            </p:spPr>
            <p:txBody>
              <a:bodyPr/>
              <a:lstStyle/>
              <a:p>
                <a:r>
                  <a:rPr lang="pt-BR">
                    <a:noFill/>
                  </a:rPr>
                  <a:t> </a:t>
                </a:r>
              </a:p>
            </p:txBody>
          </p:sp>
        </mc:Fallback>
      </mc:AlternateContent>
      <p:sp>
        <p:nvSpPr>
          <p:cNvPr id="4" name="Rectangle 3"/>
          <p:cNvSpPr/>
          <p:nvPr/>
        </p:nvSpPr>
        <p:spPr>
          <a:xfrm>
            <a:off x="9070428" y="4923070"/>
            <a:ext cx="1303284" cy="4384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mc:AlternateContent xmlns:mc="http://schemas.openxmlformats.org/markup-compatibility/2006" xmlns:a14="http://schemas.microsoft.com/office/drawing/2010/main">
        <mc:Choice Requires="a14">
          <p:sp>
            <p:nvSpPr>
              <p:cNvPr id="5" name="TextBox 4"/>
              <p:cNvSpPr txBox="1"/>
              <p:nvPr/>
            </p:nvSpPr>
            <p:spPr>
              <a:xfrm>
                <a:off x="10543284" y="4633324"/>
                <a:ext cx="1469234" cy="738664"/>
              </a:xfrm>
              <a:prstGeom prst="rect">
                <a:avLst/>
              </a:prstGeom>
              <a:noFill/>
            </p:spPr>
            <p:txBody>
              <a:bodyPr wrap="square" rtlCol="0">
                <a:spAutoFit/>
              </a:bodyPr>
              <a:lstStyle/>
              <a:p>
                <a:pPr algn="ctr"/>
                <a:r>
                  <a:rPr lang="pt-BR" sz="1400" dirty="0"/>
                  <a:t>Termo quadrático, </a:t>
                </a:r>
                <a14:m>
                  <m:oMath xmlns:m="http://schemas.openxmlformats.org/officeDocument/2006/math">
                    <m:sSup>
                      <m:sSupPr>
                        <m:ctrlPr>
                          <a:rPr lang="pt-BR" sz="1400" i="1">
                            <a:latin typeface="Cambria Math" panose="02040503050406030204" pitchFamily="18" charset="0"/>
                          </a:rPr>
                        </m:ctrlPr>
                      </m:sSupPr>
                      <m:e>
                        <m:d>
                          <m:dPr>
                            <m:begChr m:val="‖"/>
                            <m:endChr m:val="‖"/>
                            <m:ctrlPr>
                              <a:rPr lang="pt-BR" sz="1400" i="1">
                                <a:latin typeface="Cambria Math" panose="02040503050406030204" pitchFamily="18" charset="0"/>
                              </a:rPr>
                            </m:ctrlPr>
                          </m:dPr>
                          <m:e>
                            <m:r>
                              <a:rPr lang="pt-BR" sz="1400" b="1" i="1">
                                <a:latin typeface="Cambria Math" panose="02040503050406030204" pitchFamily="18" charset="0"/>
                              </a:rPr>
                              <m:t>𝜱</m:t>
                            </m:r>
                            <m:r>
                              <a:rPr lang="pt-BR" sz="1400" b="1" i="1" smtClean="0">
                                <a:latin typeface="Cambria Math" panose="02040503050406030204" pitchFamily="18" charset="0"/>
                              </a:rPr>
                              <m:t>𝒂</m:t>
                            </m:r>
                          </m:e>
                        </m:d>
                      </m:e>
                      <m:sup>
                        <m:r>
                          <a:rPr lang="pt-BR" sz="1400" i="1">
                            <a:latin typeface="Cambria Math" panose="02040503050406030204" pitchFamily="18" charset="0"/>
                          </a:rPr>
                          <m:t>2</m:t>
                        </m:r>
                      </m:sup>
                    </m:sSup>
                  </m:oMath>
                </a14:m>
                <a:r>
                  <a:rPr lang="pt-BR" sz="1400" dirty="0"/>
                  <a:t>.</a:t>
                </a:r>
              </a:p>
            </p:txBody>
          </p:sp>
        </mc:Choice>
        <mc:Fallback xmlns="">
          <p:sp>
            <p:nvSpPr>
              <p:cNvPr id="5" name="TextBox 4"/>
              <p:cNvSpPr txBox="1">
                <a:spLocks noRot="1" noChangeAspect="1" noMove="1" noResize="1" noEditPoints="1" noAdjustHandles="1" noChangeArrowheads="1" noChangeShapeType="1" noTextEdit="1"/>
              </p:cNvSpPr>
              <p:nvPr/>
            </p:nvSpPr>
            <p:spPr>
              <a:xfrm>
                <a:off x="10543284" y="4633324"/>
                <a:ext cx="1469234" cy="738664"/>
              </a:xfrm>
              <a:prstGeom prst="rect">
                <a:avLst/>
              </a:prstGeom>
              <a:blipFill rotWithShape="0">
                <a:blip r:embed="rId4"/>
                <a:stretch>
                  <a:fillRect t="-1653" b="-9091"/>
                </a:stretch>
              </a:blipFill>
            </p:spPr>
            <p:txBody>
              <a:bodyPr/>
              <a:lstStyle/>
              <a:p>
                <a:r>
                  <a:rPr lang="pt-BR">
                    <a:noFill/>
                  </a:rPr>
                  <a:t> </a:t>
                </a:r>
              </a:p>
            </p:txBody>
          </p:sp>
        </mc:Fallback>
      </mc:AlternateContent>
      <p:cxnSp>
        <p:nvCxnSpPr>
          <p:cNvPr id="6" name="Straight Arrow Connector 5"/>
          <p:cNvCxnSpPr/>
          <p:nvPr/>
        </p:nvCxnSpPr>
        <p:spPr>
          <a:xfrm flipH="1">
            <a:off x="10373712" y="4923070"/>
            <a:ext cx="483474" cy="21920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upo 8"/>
          <p:cNvGrpSpPr/>
          <p:nvPr/>
        </p:nvGrpSpPr>
        <p:grpSpPr>
          <a:xfrm>
            <a:off x="9905536" y="0"/>
            <a:ext cx="2286464" cy="2267558"/>
            <a:chOff x="7430184" y="2684259"/>
            <a:chExt cx="2286464" cy="2267558"/>
          </a:xfrm>
        </p:grpSpPr>
        <p:sp>
          <p:nvSpPr>
            <p:cNvPr id="10" name="Forma livre 9"/>
            <p:cNvSpPr/>
            <p:nvPr/>
          </p:nvSpPr>
          <p:spPr>
            <a:xfrm>
              <a:off x="7788166" y="3153104"/>
              <a:ext cx="1355834" cy="1471451"/>
            </a:xfrm>
            <a:custGeom>
              <a:avLst/>
              <a:gdLst>
                <a:gd name="connsiteX0" fmla="*/ 0 w 1355834"/>
                <a:gd name="connsiteY0" fmla="*/ 0 h 1471451"/>
                <a:gd name="connsiteX1" fmla="*/ 735724 w 1355834"/>
                <a:gd name="connsiteY1" fmla="*/ 1471448 h 1471451"/>
                <a:gd name="connsiteX2" fmla="*/ 1355834 w 1355834"/>
                <a:gd name="connsiteY2" fmla="*/ 10510 h 1471451"/>
              </a:gdLst>
              <a:ahLst/>
              <a:cxnLst>
                <a:cxn ang="0">
                  <a:pos x="connsiteX0" y="connsiteY0"/>
                </a:cxn>
                <a:cxn ang="0">
                  <a:pos x="connsiteX1" y="connsiteY1"/>
                </a:cxn>
                <a:cxn ang="0">
                  <a:pos x="connsiteX2" y="connsiteY2"/>
                </a:cxn>
              </a:cxnLst>
              <a:rect l="l" t="t" r="r" b="b"/>
              <a:pathLst>
                <a:path w="1355834" h="1471451">
                  <a:moveTo>
                    <a:pt x="0" y="0"/>
                  </a:moveTo>
                  <a:cubicBezTo>
                    <a:pt x="254876" y="734848"/>
                    <a:pt x="509752" y="1469696"/>
                    <a:pt x="735724" y="1471448"/>
                  </a:cubicBezTo>
                  <a:cubicBezTo>
                    <a:pt x="961696" y="1473200"/>
                    <a:pt x="1158765" y="741855"/>
                    <a:pt x="1355834" y="1051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de seta reta 10"/>
            <p:cNvCxnSpPr/>
            <p:nvPr/>
          </p:nvCxnSpPr>
          <p:spPr>
            <a:xfrm flipV="1">
              <a:off x="7716975" y="2811018"/>
              <a:ext cx="0" cy="1944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de seta reta 11"/>
            <p:cNvCxnSpPr/>
            <p:nvPr/>
          </p:nvCxnSpPr>
          <p:spPr>
            <a:xfrm>
              <a:off x="7714594" y="4750676"/>
              <a:ext cx="169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CaixaDeTexto 12"/>
                <p:cNvSpPr txBox="1"/>
                <p:nvPr/>
              </p:nvSpPr>
              <p:spPr>
                <a:xfrm>
                  <a:off x="9338276" y="4565590"/>
                  <a:ext cx="3783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𝑎</m:t>
                        </m:r>
                      </m:oMath>
                    </m:oMathPara>
                  </a14:m>
                  <a:endParaRPr lang="pt-BR" dirty="0"/>
                </a:p>
              </p:txBody>
            </p:sp>
          </mc:Choice>
          <mc:Fallback xmlns="">
            <p:sp>
              <p:nvSpPr>
                <p:cNvPr id="13" name="CaixaDeTexto 12"/>
                <p:cNvSpPr txBox="1">
                  <a:spLocks noRot="1" noChangeAspect="1" noMove="1" noResize="1" noEditPoints="1" noAdjustHandles="1" noChangeArrowheads="1" noChangeShapeType="1" noTextEdit="1"/>
                </p:cNvSpPr>
                <p:nvPr/>
              </p:nvSpPr>
              <p:spPr>
                <a:xfrm>
                  <a:off x="9338276" y="4565590"/>
                  <a:ext cx="378372" cy="369332"/>
                </a:xfrm>
                <a:prstGeom prst="rect">
                  <a:avLst/>
                </a:prstGeom>
                <a:blipFill rotWithShape="0">
                  <a:blip r:embed="rId5"/>
                  <a:stretch>
                    <a:fillRect/>
                  </a:stretch>
                </a:blipFill>
              </p:spPr>
              <p:txBody>
                <a:bodyPr/>
                <a:lstStyle/>
                <a:p>
                  <a:r>
                    <a:rPr lang="pt-BR">
                      <a:noFill/>
                    </a:rPr>
                    <a:t> </a:t>
                  </a:r>
                </a:p>
              </p:txBody>
            </p:sp>
          </mc:Fallback>
        </mc:AlternateContent>
        <p:cxnSp>
          <p:nvCxnSpPr>
            <p:cNvPr id="14" name="Conector reto 13"/>
            <p:cNvCxnSpPr>
              <a:stCxn id="10" idx="1"/>
            </p:cNvCxnSpPr>
            <p:nvPr/>
          </p:nvCxnSpPr>
          <p:spPr>
            <a:xfrm>
              <a:off x="8523890" y="4624552"/>
              <a:ext cx="0" cy="125704"/>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CaixaDeTexto 14"/>
                <p:cNvSpPr txBox="1"/>
                <p:nvPr/>
              </p:nvSpPr>
              <p:spPr>
                <a:xfrm>
                  <a:off x="7740870" y="2684259"/>
                  <a:ext cx="3783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r>
                          <a:rPr lang="pt-BR" b="0" i="1" smtClean="0">
                            <a:latin typeface="Cambria Math" panose="02040503050406030204" pitchFamily="18" charset="0"/>
                          </a:rPr>
                          <m:t>(</m:t>
                        </m:r>
                        <m:r>
                          <a:rPr lang="pt-BR" b="0" i="1" smtClean="0">
                            <a:latin typeface="Cambria Math" panose="02040503050406030204" pitchFamily="18" charset="0"/>
                          </a:rPr>
                          <m:t>𝑎</m:t>
                        </m:r>
                        <m:r>
                          <a:rPr lang="pt-BR" b="0" i="1" smtClean="0">
                            <a:latin typeface="Cambria Math" panose="02040503050406030204" pitchFamily="18" charset="0"/>
                          </a:rPr>
                          <m:t>)</m:t>
                        </m:r>
                      </m:oMath>
                    </m:oMathPara>
                  </a14:m>
                  <a:endParaRPr lang="pt-BR" dirty="0"/>
                </a:p>
              </p:txBody>
            </p:sp>
          </mc:Choice>
          <mc:Fallback xmlns="">
            <p:sp>
              <p:nvSpPr>
                <p:cNvPr id="15" name="CaixaDeTexto 14"/>
                <p:cNvSpPr txBox="1">
                  <a:spLocks noRot="1" noChangeAspect="1" noMove="1" noResize="1" noEditPoints="1" noAdjustHandles="1" noChangeArrowheads="1" noChangeShapeType="1" noTextEdit="1"/>
                </p:cNvSpPr>
                <p:nvPr/>
              </p:nvSpPr>
              <p:spPr>
                <a:xfrm>
                  <a:off x="7740870" y="2684259"/>
                  <a:ext cx="378372" cy="369332"/>
                </a:xfrm>
                <a:prstGeom prst="rect">
                  <a:avLst/>
                </a:prstGeom>
                <a:blipFill rotWithShape="0">
                  <a:blip r:embed="rId6"/>
                  <a:stretch>
                    <a:fillRect l="-3226" r="-87097" b="-11475"/>
                  </a:stretch>
                </a:blipFill>
              </p:spPr>
              <p:txBody>
                <a:bodyPr/>
                <a:lstStyle/>
                <a:p>
                  <a:r>
                    <a:rPr lang="pt-BR">
                      <a:noFill/>
                    </a:rPr>
                    <a:t> </a:t>
                  </a:r>
                </a:p>
              </p:txBody>
            </p:sp>
          </mc:Fallback>
        </mc:AlternateContent>
        <p:cxnSp>
          <p:nvCxnSpPr>
            <p:cNvPr id="16" name="Conector de seta reta 15"/>
            <p:cNvCxnSpPr>
              <a:endCxn id="10" idx="1"/>
            </p:cNvCxnSpPr>
            <p:nvPr/>
          </p:nvCxnSpPr>
          <p:spPr>
            <a:xfrm>
              <a:off x="7715339" y="4624552"/>
              <a:ext cx="808551" cy="0"/>
            </a:xfrm>
            <a:prstGeom prst="straightConnector1">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CaixaDeTexto 16"/>
                <p:cNvSpPr txBox="1"/>
                <p:nvPr/>
              </p:nvSpPr>
              <p:spPr>
                <a:xfrm>
                  <a:off x="8334704" y="4674818"/>
                  <a:ext cx="37837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latin typeface="Cambria Math" panose="02040503050406030204" pitchFamily="18" charset="0"/>
                              </a:rPr>
                            </m:ctrlPr>
                          </m:sSubPr>
                          <m:e>
                            <m:r>
                              <a:rPr lang="pt-BR" sz="1200" b="0" i="1" smtClean="0">
                                <a:latin typeface="Cambria Math" panose="02040503050406030204" pitchFamily="18" charset="0"/>
                              </a:rPr>
                              <m:t>𝑎</m:t>
                            </m:r>
                          </m:e>
                          <m:sub>
                            <m:r>
                              <a:rPr lang="pt-BR" sz="1200" b="0" i="1" smtClean="0">
                                <a:latin typeface="Cambria Math" panose="02040503050406030204" pitchFamily="18" charset="0"/>
                              </a:rPr>
                              <m:t>ó</m:t>
                            </m:r>
                            <m:r>
                              <a:rPr lang="pt-BR" sz="1200" b="0" i="1" smtClean="0">
                                <a:latin typeface="Cambria Math" panose="02040503050406030204" pitchFamily="18" charset="0"/>
                              </a:rPr>
                              <m:t>𝑡𝑖𝑚𝑜</m:t>
                            </m:r>
                          </m:sub>
                        </m:sSub>
                      </m:oMath>
                    </m:oMathPara>
                  </a14:m>
                  <a:endParaRPr lang="pt-BR" sz="1200" dirty="0"/>
                </a:p>
              </p:txBody>
            </p:sp>
          </mc:Choice>
          <mc:Fallback xmlns="">
            <p:sp>
              <p:nvSpPr>
                <p:cNvPr id="17" name="CaixaDeTexto 16"/>
                <p:cNvSpPr txBox="1">
                  <a:spLocks noRot="1" noChangeAspect="1" noMove="1" noResize="1" noEditPoints="1" noAdjustHandles="1" noChangeArrowheads="1" noChangeShapeType="1" noTextEdit="1"/>
                </p:cNvSpPr>
                <p:nvPr/>
              </p:nvSpPr>
              <p:spPr>
                <a:xfrm>
                  <a:off x="8334704" y="4674818"/>
                  <a:ext cx="378372" cy="276999"/>
                </a:xfrm>
                <a:prstGeom prst="rect">
                  <a:avLst/>
                </a:prstGeom>
                <a:blipFill rotWithShape="0">
                  <a:blip r:embed="rId7"/>
                  <a:stretch>
                    <a:fillRect r="-4193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p:cNvSpPr txBox="1"/>
                <p:nvPr/>
              </p:nvSpPr>
              <p:spPr>
                <a:xfrm rot="16200000">
                  <a:off x="7382608" y="4557459"/>
                  <a:ext cx="378372" cy="2832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latin typeface="Cambria Math" panose="02040503050406030204" pitchFamily="18" charset="0"/>
                              </a:rPr>
                            </m:ctrlPr>
                          </m:sSubPr>
                          <m:e>
                            <m:r>
                              <a:rPr lang="pt-BR" sz="1200" b="0" i="1" smtClean="0">
                                <a:latin typeface="Cambria Math" panose="02040503050406030204" pitchFamily="18" charset="0"/>
                              </a:rPr>
                              <m:t>𝐽</m:t>
                            </m:r>
                          </m:e>
                          <m:sub>
                            <m:r>
                              <a:rPr lang="pt-BR" sz="1200" b="0" i="1" smtClean="0">
                                <a:latin typeface="Cambria Math" panose="02040503050406030204" pitchFamily="18" charset="0"/>
                              </a:rPr>
                              <m:t>𝑒</m:t>
                            </m:r>
                            <m:r>
                              <a:rPr lang="pt-BR" sz="1200" b="0" i="1" smtClean="0">
                                <a:latin typeface="Cambria Math" panose="02040503050406030204" pitchFamily="18" charset="0"/>
                              </a:rPr>
                              <m:t>_</m:t>
                            </m:r>
                            <m:r>
                              <a:rPr lang="pt-BR" sz="1200" b="0" i="1" smtClean="0">
                                <a:latin typeface="Cambria Math" panose="02040503050406030204" pitchFamily="18" charset="0"/>
                              </a:rPr>
                              <m:t>𝑚</m:t>
                            </m:r>
                            <m:r>
                              <a:rPr lang="pt-BR" sz="1200" b="0" i="1" smtClean="0">
                                <a:latin typeface="Cambria Math" panose="02040503050406030204" pitchFamily="18" charset="0"/>
                              </a:rPr>
                              <m:t>í</m:t>
                            </m:r>
                            <m:r>
                              <a:rPr lang="pt-BR" sz="1200" b="0" i="1" smtClean="0">
                                <a:latin typeface="Cambria Math" panose="02040503050406030204" pitchFamily="18" charset="0"/>
                              </a:rPr>
                              <m:t>𝑛𝑖𝑚𝑜</m:t>
                            </m:r>
                          </m:sub>
                        </m:sSub>
                      </m:oMath>
                    </m:oMathPara>
                  </a14:m>
                  <a:endParaRPr lang="pt-BR" sz="1200" dirty="0"/>
                </a:p>
              </p:txBody>
            </p:sp>
          </mc:Choice>
          <mc:Fallback xmlns="">
            <p:sp>
              <p:nvSpPr>
                <p:cNvPr id="18" name="CaixaDeTexto 17"/>
                <p:cNvSpPr txBox="1">
                  <a:spLocks noRot="1" noChangeAspect="1" noMove="1" noResize="1" noEditPoints="1" noAdjustHandles="1" noChangeArrowheads="1" noChangeShapeType="1" noTextEdit="1"/>
                </p:cNvSpPr>
                <p:nvPr/>
              </p:nvSpPr>
              <p:spPr>
                <a:xfrm rot="16200000">
                  <a:off x="7382608" y="4557459"/>
                  <a:ext cx="378372" cy="283219"/>
                </a:xfrm>
                <a:prstGeom prst="rect">
                  <a:avLst/>
                </a:prstGeom>
                <a:blipFill rotWithShape="0">
                  <a:blip r:embed="rId8"/>
                  <a:stretch>
                    <a:fillRect t="-84127"/>
                  </a:stretch>
                </a:blipFill>
              </p:spPr>
              <p:txBody>
                <a:bodyPr/>
                <a:lstStyle/>
                <a:p>
                  <a:r>
                    <a:rPr lang="pt-BR">
                      <a:noFill/>
                    </a:rPr>
                    <a:t> </a:t>
                  </a:r>
                </a:p>
              </p:txBody>
            </p:sp>
          </mc:Fallback>
        </mc:AlternateContent>
      </p:grpSp>
    </p:spTree>
    <p:extLst>
      <p:ext uri="{BB962C8B-B14F-4D97-AF65-F5344CB8AC3E}">
        <p14:creationId xmlns:p14="http://schemas.microsoft.com/office/powerpoint/2010/main" val="40323367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Superfície de Erro: </a:t>
            </a:r>
            <a:r>
              <a:rPr lang="pt-BR" dirty="0" smtClean="0"/>
              <a:t>Exemplo</a:t>
            </a:r>
            <a:endParaRPr lang="pt-BR" dirty="0"/>
          </a:p>
        </p:txBody>
      </p:sp>
      <p:sp>
        <p:nvSpPr>
          <p:cNvPr id="6" name="TextBox 12"/>
          <p:cNvSpPr txBox="1"/>
          <p:nvPr/>
        </p:nvSpPr>
        <p:spPr>
          <a:xfrm>
            <a:off x="8860221" y="4973826"/>
            <a:ext cx="3289247" cy="523220"/>
          </a:xfrm>
          <a:prstGeom prst="rect">
            <a:avLst/>
          </a:prstGeom>
          <a:noFill/>
        </p:spPr>
        <p:txBody>
          <a:bodyPr wrap="square" rtlCol="0">
            <a:spAutoFit/>
          </a:bodyPr>
          <a:lstStyle/>
          <a:p>
            <a:pPr algn="ctr"/>
            <a:r>
              <a:rPr lang="pt-BR" sz="1400" dirty="0"/>
              <a:t>Comparação </a:t>
            </a:r>
            <a:r>
              <a:rPr lang="pt-BR" sz="1400" dirty="0" smtClean="0"/>
              <a:t>da </a:t>
            </a:r>
            <a:r>
              <a:rPr lang="pt-BR" sz="1400" b="1" i="1" dirty="0" smtClean="0"/>
              <a:t>função objetivo</a:t>
            </a:r>
            <a:r>
              <a:rPr lang="pt-BR" sz="1400" dirty="0" smtClean="0"/>
              <a:t> com sua </a:t>
            </a:r>
            <a:r>
              <a:rPr lang="pt-BR" sz="1400" b="1" dirty="0"/>
              <a:t>versão ruidosa</a:t>
            </a:r>
            <a:r>
              <a:rPr lang="pt-BR" sz="1400" dirty="0"/>
              <a:t>.</a:t>
            </a:r>
          </a:p>
        </p:txBody>
      </p:sp>
      <p:pic>
        <p:nvPicPr>
          <p:cNvPr id="11" name="Imagem 10"/>
          <p:cNvPicPr>
            <a:picLocks noChangeAspect="1"/>
          </p:cNvPicPr>
          <p:nvPr/>
        </p:nvPicPr>
        <p:blipFill rotWithShape="1">
          <a:blip r:embed="rId2" cstate="print">
            <a:extLst>
              <a:ext uri="{28A0092B-C50C-407E-A947-70E740481C1C}">
                <a14:useLocalDpi xmlns:a14="http://schemas.microsoft.com/office/drawing/2010/main" val="0"/>
              </a:ext>
            </a:extLst>
          </a:blip>
          <a:srcRect l="14828" t="22799" r="1723" b="9597"/>
          <a:stretch/>
        </p:blipFill>
        <p:spPr>
          <a:xfrm>
            <a:off x="8452882" y="1902372"/>
            <a:ext cx="3696586" cy="2994706"/>
          </a:xfrm>
          <a:prstGeom prst="rect">
            <a:avLst/>
          </a:prstGeom>
        </p:spPr>
      </p:pic>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201" y="1825624"/>
                <a:ext cx="8022020" cy="5032375"/>
              </a:xfrm>
            </p:spPr>
            <p:txBody>
              <a:bodyPr>
                <a:normAutofit/>
              </a:bodyPr>
              <a:lstStyle/>
              <a:p>
                <a:r>
                  <a:rPr lang="pt-BR" dirty="0" smtClean="0"/>
                  <a:t>Vamos supor a seguinte </a:t>
                </a:r>
                <a:r>
                  <a:rPr lang="pt-BR" b="1" i="1" dirty="0"/>
                  <a:t>função observável</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𝑁</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0, 1</m:t>
                        </m:r>
                      </m:e>
                    </m:d>
                  </m:oMath>
                </a14:m>
                <a:r>
                  <a:rPr lang="pt-BR" dirty="0"/>
                  <a:t> e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oMath>
                </a14:m>
                <a:r>
                  <a:rPr lang="pt-BR" dirty="0"/>
                  <a:t> é a </a:t>
                </a:r>
                <a:r>
                  <a:rPr lang="pt-BR" b="1" i="1" dirty="0"/>
                  <a:t>função objetivo</a:t>
                </a:r>
                <a:r>
                  <a:rPr lang="pt-BR" dirty="0"/>
                  <a:t> (ou </a:t>
                </a:r>
                <a:r>
                  <a:rPr lang="pt-BR" b="1" i="1" dirty="0"/>
                  <a:t>modelo gerador</a:t>
                </a:r>
                <a:r>
                  <a:rPr lang="pt-BR" dirty="0"/>
                  <a:t>) dada por</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sSub>
                        <m:sSubPr>
                          <m:ctrlPr>
                            <a:rPr lang="pt-BR" i="1">
                              <a:latin typeface="Cambria Math" panose="02040503050406030204" pitchFamily="18" charset="0"/>
                            </a:rPr>
                          </m:ctrlPr>
                        </m:sSubPr>
                        <m:e>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b="0" i="1" dirty="0" smtClean="0">
                                  <a:latin typeface="Cambria Math" panose="02040503050406030204" pitchFamily="18" charset="0"/>
                                </a:rPr>
                                <m:t>2</m:t>
                              </m:r>
                            </m:sub>
                          </m:sSub>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𝑈</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−1, 1</m:t>
                        </m:r>
                      </m:e>
                    </m:d>
                  </m:oMath>
                </a14:m>
                <a:r>
                  <a:rPr lang="pt-BR" dirty="0"/>
                  <a:t> e </a:t>
                </a:r>
                <a14:m>
                  <m:oMath xmlns:m="http://schemas.openxmlformats.org/officeDocument/2006/math">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1</m:t>
                        </m:r>
                      </m:sub>
                    </m:sSub>
                    <m:r>
                      <a:rPr lang="pt-BR" i="1" dirty="0">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2</m:t>
                        </m:r>
                      </m:sub>
                    </m:sSub>
                    <m:r>
                      <a:rPr lang="pt-BR" i="1" dirty="0">
                        <a:latin typeface="Cambria Math" panose="02040503050406030204" pitchFamily="18" charset="0"/>
                      </a:rPr>
                      <m:t>=1</m:t>
                    </m:r>
                  </m:oMath>
                </a14:m>
                <a:r>
                  <a:rPr lang="pt-BR" dirty="0"/>
                  <a:t>.</a:t>
                </a:r>
              </a:p>
              <a:p>
                <a:r>
                  <a:rPr lang="pt-BR" dirty="0"/>
                  <a:t>Agora, suponhamos que nós quiséssemos aproximar a </a:t>
                </a:r>
                <a:r>
                  <a:rPr lang="pt-BR" b="1" i="1" dirty="0"/>
                  <a:t>função objetivo </a:t>
                </a:r>
                <a:r>
                  <a:rPr lang="pt-BR" dirty="0"/>
                  <a:t>a partir, apenas, de suas </a:t>
                </a:r>
                <a:r>
                  <a:rPr lang="pt-BR" b="1" i="1" dirty="0"/>
                  <a:t>amostras ruidosas </a:t>
                </a:r>
                <a:r>
                  <a:rPr lang="pt-BR" dirty="0"/>
                  <a:t>com a seguinte </a:t>
                </a:r>
                <a:r>
                  <a:rPr lang="pt-BR" b="1" i="1" dirty="0"/>
                  <a:t>função hipótese</a:t>
                </a:r>
                <a:endParaRPr lang="pt-BR" dirty="0"/>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r>
                            <a:rPr lang="pt-BR" b="0" i="0"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e>
                      </m:d>
                      <m:r>
                        <a:rPr lang="pt-BR" i="1">
                          <a:latin typeface="Cambria Math" panose="02040503050406030204" pitchFamily="18" charset="0"/>
                          <a:ea typeface="Cambria Math" panose="02040503050406030204" pitchFamily="18" charset="0"/>
                        </a:rPr>
                        <m:t>=</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r>
                        <a:rPr lang="pt-BR" b="0" i="1" smtClean="0">
                          <a:latin typeface="Cambria Math" panose="02040503050406030204" pitchFamily="18" charset="0"/>
                          <a:ea typeface="Cambria Math" panose="02040503050406030204" pitchFamily="18" charset="0"/>
                        </a:rPr>
                        <m:t>)=</m:t>
                      </m:r>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a:latin typeface="Cambria Math" panose="02040503050406030204" pitchFamily="18" charset="0"/>
                        </a:rPr>
                        <m:t>+</m:t>
                      </m:r>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2</m:t>
                              </m:r>
                            </m:sub>
                          </m:sSub>
                        </m:e>
                      </m:acc>
                      <m:sSub>
                        <m:sSubPr>
                          <m:ctrlPr>
                            <a:rPr lang="pt-BR" i="1" dirty="0">
                              <a:latin typeface="Cambria Math" panose="02040503050406030204" pitchFamily="18" charset="0"/>
                            </a:rPr>
                          </m:ctrlPr>
                        </m:sSubPr>
                        <m:e>
                          <m:r>
                            <a:rPr lang="pt-BR" i="1" dirty="0">
                              <a:latin typeface="Cambria Math" panose="02040503050406030204" pitchFamily="18" charset="0"/>
                            </a:rPr>
                            <m:t>𝑥</m:t>
                          </m:r>
                        </m:e>
                        <m:sub>
                          <m:r>
                            <a:rPr lang="pt-BR" i="1" dirty="0">
                              <a:latin typeface="Cambria Math" panose="02040503050406030204" pitchFamily="18" charset="0"/>
                            </a:rPr>
                            <m:t>2</m:t>
                          </m:r>
                        </m:sub>
                      </m:sSub>
                      <m:r>
                        <a:rPr lang="pt-BR" i="1" dirty="0">
                          <a:latin typeface="Cambria Math" panose="02040503050406030204" pitchFamily="18" charset="0"/>
                        </a:rPr>
                        <m:t>(</m:t>
                      </m:r>
                      <m:r>
                        <a:rPr lang="pt-BR" i="1" dirty="0">
                          <a:latin typeface="Cambria Math" panose="02040503050406030204" pitchFamily="18" charset="0"/>
                        </a:rPr>
                        <m:t>𝑛</m:t>
                      </m:r>
                      <m:r>
                        <a:rPr lang="pt-BR" i="1" dirty="0">
                          <a:latin typeface="Cambria Math" panose="02040503050406030204" pitchFamily="18" charset="0"/>
                        </a:rPr>
                        <m:t>)</m:t>
                      </m:r>
                      <m:r>
                        <a:rPr lang="pt-BR">
                          <a:latin typeface="Cambria Math" panose="02040503050406030204" pitchFamily="18" charset="0"/>
                        </a:rPr>
                        <m:t>.</m:t>
                      </m:r>
                    </m:oMath>
                  </m:oMathPara>
                </a14:m>
                <a:endParaRPr lang="pt-BR" dirty="0"/>
              </a:p>
              <a:p>
                <a:r>
                  <a:rPr lang="pt-BR" b="1" dirty="0">
                    <a:solidFill>
                      <a:srgbClr val="00B0F0"/>
                    </a:solidFill>
                  </a:rPr>
                  <a:t>Como encontraríamos os valores de </a:t>
                </a:r>
                <a14:m>
                  <m:oMath xmlns:m="http://schemas.openxmlformats.org/officeDocument/2006/math">
                    <m:acc>
                      <m:accPr>
                        <m:chr m:val="̂"/>
                        <m:ctrlPr>
                          <a:rPr lang="pt-BR" b="1" i="1">
                            <a:solidFill>
                              <a:srgbClr val="00B0F0"/>
                            </a:solidFill>
                            <a:latin typeface="Cambria Math" panose="02040503050406030204" pitchFamily="18" charset="0"/>
                          </a:rPr>
                        </m:ctrlPr>
                      </m:accPr>
                      <m:e>
                        <m:sSub>
                          <m:sSubPr>
                            <m:ctrlPr>
                              <a:rPr lang="pt-BR" b="1" i="1" dirty="0">
                                <a:solidFill>
                                  <a:srgbClr val="00B0F0"/>
                                </a:solidFill>
                                <a:latin typeface="Cambria Math" panose="02040503050406030204" pitchFamily="18" charset="0"/>
                              </a:rPr>
                            </m:ctrlPr>
                          </m:sSubPr>
                          <m:e>
                            <m:r>
                              <a:rPr lang="pt-BR" b="1" i="1" dirty="0">
                                <a:solidFill>
                                  <a:srgbClr val="00B0F0"/>
                                </a:solidFill>
                                <a:latin typeface="Cambria Math" panose="02040503050406030204" pitchFamily="18" charset="0"/>
                              </a:rPr>
                              <m:t>𝒂</m:t>
                            </m:r>
                          </m:e>
                          <m:sub>
                            <m:r>
                              <a:rPr lang="pt-BR" b="1" i="1" dirty="0">
                                <a:solidFill>
                                  <a:srgbClr val="00B0F0"/>
                                </a:solidFill>
                                <a:latin typeface="Cambria Math" panose="02040503050406030204" pitchFamily="18" charset="0"/>
                              </a:rPr>
                              <m:t>𝟏</m:t>
                            </m:r>
                          </m:sub>
                        </m:sSub>
                      </m:e>
                    </m:acc>
                  </m:oMath>
                </a14:m>
                <a:r>
                  <a:rPr lang="pt-BR" b="1" dirty="0">
                    <a:solidFill>
                      <a:srgbClr val="00B0F0"/>
                    </a:solidFill>
                  </a:rPr>
                  <a:t> e </a:t>
                </a:r>
                <a14:m>
                  <m:oMath xmlns:m="http://schemas.openxmlformats.org/officeDocument/2006/math">
                    <m:acc>
                      <m:accPr>
                        <m:chr m:val="̂"/>
                        <m:ctrlPr>
                          <a:rPr lang="pt-BR" b="1" i="1">
                            <a:solidFill>
                              <a:srgbClr val="00B0F0"/>
                            </a:solidFill>
                            <a:latin typeface="Cambria Math" panose="02040503050406030204" pitchFamily="18" charset="0"/>
                          </a:rPr>
                        </m:ctrlPr>
                      </m:accPr>
                      <m:e>
                        <m:sSub>
                          <m:sSubPr>
                            <m:ctrlPr>
                              <a:rPr lang="pt-BR" b="1" i="1" dirty="0">
                                <a:solidFill>
                                  <a:srgbClr val="00B0F0"/>
                                </a:solidFill>
                                <a:latin typeface="Cambria Math" panose="02040503050406030204" pitchFamily="18" charset="0"/>
                              </a:rPr>
                            </m:ctrlPr>
                          </m:sSubPr>
                          <m:e>
                            <m:r>
                              <a:rPr lang="pt-BR" b="1" i="1" dirty="0">
                                <a:solidFill>
                                  <a:srgbClr val="00B0F0"/>
                                </a:solidFill>
                                <a:latin typeface="Cambria Math" panose="02040503050406030204" pitchFamily="18" charset="0"/>
                              </a:rPr>
                              <m:t>𝒂</m:t>
                            </m:r>
                          </m:e>
                          <m:sub>
                            <m:r>
                              <a:rPr lang="pt-BR" b="1" i="1" dirty="0">
                                <a:solidFill>
                                  <a:srgbClr val="00B0F0"/>
                                </a:solidFill>
                                <a:latin typeface="Cambria Math" panose="02040503050406030204" pitchFamily="18" charset="0"/>
                              </a:rPr>
                              <m:t>𝟐</m:t>
                            </m:r>
                          </m:sub>
                        </m:sSub>
                      </m:e>
                    </m:acc>
                  </m:oMath>
                </a14:m>
                <a:r>
                  <a:rPr lang="pt-BR" b="1" dirty="0" smtClean="0">
                    <a:solidFill>
                      <a:srgbClr val="00B0F0"/>
                    </a:solidFill>
                  </a:rPr>
                  <a:t>?</a:t>
                </a:r>
                <a:endParaRPr lang="pt-BR"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201" y="1825624"/>
                <a:ext cx="8022020" cy="5032375"/>
              </a:xfrm>
              <a:blipFill rotWithShape="0">
                <a:blip r:embed="rId3"/>
                <a:stretch>
                  <a:fillRect l="-1597" t="-1937" r="-2129"/>
                </a:stretch>
              </a:blipFill>
            </p:spPr>
            <p:txBody>
              <a:bodyPr/>
              <a:lstStyle/>
              <a:p>
                <a:r>
                  <a:rPr lang="pt-BR">
                    <a:noFill/>
                  </a:rPr>
                  <a:t> </a:t>
                </a:r>
              </a:p>
            </p:txBody>
          </p:sp>
        </mc:Fallback>
      </mc:AlternateContent>
      <p:sp>
        <p:nvSpPr>
          <p:cNvPr id="12" name="CaixaDeTexto 11"/>
          <p:cNvSpPr txBox="1"/>
          <p:nvPr/>
        </p:nvSpPr>
        <p:spPr>
          <a:xfrm>
            <a:off x="8986099" y="5611950"/>
            <a:ext cx="3037490" cy="738664"/>
          </a:xfrm>
          <a:prstGeom prst="rect">
            <a:avLst/>
          </a:prstGeom>
          <a:noFill/>
        </p:spPr>
        <p:txBody>
          <a:bodyPr wrap="square" rtlCol="0">
            <a:spAutoFit/>
          </a:bodyPr>
          <a:lstStyle/>
          <a:p>
            <a:pPr algn="ctr"/>
            <a:r>
              <a:rPr lang="pt-BR" sz="1400" b="1" dirty="0" smtClean="0"/>
              <a:t>OBS</a:t>
            </a:r>
            <a:r>
              <a:rPr lang="pt-BR" sz="1400" dirty="0" smtClean="0"/>
              <a:t>.: Se tivéssemos mais de dois atributos, já não seria possível plotar uma figura.</a:t>
            </a:r>
            <a:endParaRPr lang="pt-BR" sz="1400" dirty="0"/>
          </a:p>
        </p:txBody>
      </p:sp>
      <p:pic>
        <p:nvPicPr>
          <p:cNvPr id="9" name="Imagem 8"/>
          <p:cNvPicPr>
            <a:picLocks noChangeAspect="1"/>
          </p:cNvPicPr>
          <p:nvPr/>
        </p:nvPicPr>
        <p:blipFill rotWithShape="1">
          <a:blip r:embed="rId4">
            <a:extLst>
              <a:ext uri="{28A0092B-C50C-407E-A947-70E740481C1C}">
                <a14:useLocalDpi xmlns:a14="http://schemas.microsoft.com/office/drawing/2010/main" val="0"/>
              </a:ext>
            </a:extLst>
          </a:blip>
          <a:srcRect l="46015" t="12567" r="10919" b="80230"/>
          <a:stretch/>
        </p:blipFill>
        <p:spPr>
          <a:xfrm>
            <a:off x="8452882" y="1611366"/>
            <a:ext cx="2561974" cy="428515"/>
          </a:xfrm>
          <a:prstGeom prst="rect">
            <a:avLst/>
          </a:prstGeom>
        </p:spPr>
      </p:pic>
      <p:sp>
        <p:nvSpPr>
          <p:cNvPr id="13" name="TextBox 5"/>
          <p:cNvSpPr txBox="1"/>
          <p:nvPr/>
        </p:nvSpPr>
        <p:spPr>
          <a:xfrm>
            <a:off x="8519445" y="6465519"/>
            <a:ext cx="3641281" cy="338554"/>
          </a:xfrm>
          <a:prstGeom prst="rect">
            <a:avLst/>
          </a:prstGeom>
          <a:noFill/>
        </p:spPr>
        <p:txBody>
          <a:bodyPr wrap="square" rtlCol="0">
            <a:spAutoFit/>
          </a:bodyPr>
          <a:lstStyle/>
          <a:p>
            <a:r>
              <a:rPr lang="pt-BR" sz="1600" b="1" dirty="0">
                <a:solidFill>
                  <a:srgbClr val="00B0F0"/>
                </a:solidFill>
                <a:hlinkClick r:id="rId5"/>
              </a:rPr>
              <a:t>Exemplo: error_surface_example2.ipynb</a:t>
            </a:r>
            <a:endParaRPr lang="pt-BR" sz="1600" b="1" dirty="0">
              <a:solidFill>
                <a:srgbClr val="00B0F0"/>
              </a:solidFill>
            </a:endParaRPr>
          </a:p>
        </p:txBody>
      </p:sp>
      <p:cxnSp>
        <p:nvCxnSpPr>
          <p:cNvPr id="5" name="Conector de seta reta 4"/>
          <p:cNvCxnSpPr/>
          <p:nvPr/>
        </p:nvCxnSpPr>
        <p:spPr>
          <a:xfrm flipV="1">
            <a:off x="7956331" y="3636579"/>
            <a:ext cx="563114" cy="63062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037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Superfície de Erro: </a:t>
            </a:r>
            <a:r>
              <a:rPr lang="pt-BR" dirty="0" smtClean="0"/>
              <a:t>Exemplo</a:t>
            </a:r>
            <a:endParaRPr lang="pt-BR" dirty="0"/>
          </a:p>
        </p:txBody>
      </p:sp>
      <p:pic>
        <p:nvPicPr>
          <p:cNvPr id="4"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4425" t="19513" r="19368" b="12660"/>
          <a:stretch/>
        </p:blipFill>
        <p:spPr>
          <a:xfrm>
            <a:off x="8166538" y="2338094"/>
            <a:ext cx="3883454" cy="2983904"/>
          </a:xfrm>
          <a:prstGeom prst="rect">
            <a:avLst/>
          </a:prstGeom>
        </p:spPr>
      </p:pic>
      <p:sp>
        <p:nvSpPr>
          <p:cNvPr id="8" name="TextBox 6"/>
          <p:cNvSpPr txBox="1"/>
          <p:nvPr/>
        </p:nvSpPr>
        <p:spPr>
          <a:xfrm>
            <a:off x="10458979" y="5459056"/>
            <a:ext cx="1207510" cy="307777"/>
          </a:xfrm>
          <a:prstGeom prst="rect">
            <a:avLst/>
          </a:prstGeom>
          <a:noFill/>
        </p:spPr>
        <p:txBody>
          <a:bodyPr wrap="none" rtlCol="0">
            <a:spAutoFit/>
          </a:bodyPr>
          <a:lstStyle/>
          <a:p>
            <a:r>
              <a:rPr lang="pt-BR" sz="1400" dirty="0"/>
              <a:t>solução ótima</a:t>
            </a:r>
          </a:p>
        </p:txBody>
      </p:sp>
      <p:cxnSp>
        <p:nvCxnSpPr>
          <p:cNvPr id="9" name="Straight Arrow Connector 8"/>
          <p:cNvCxnSpPr>
            <a:stCxn id="8" idx="0"/>
          </p:cNvCxnSpPr>
          <p:nvPr/>
        </p:nvCxnSpPr>
        <p:spPr>
          <a:xfrm flipH="1" flipV="1">
            <a:off x="10371359" y="4435366"/>
            <a:ext cx="691375" cy="10236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5"/>
          <p:cNvSpPr txBox="1"/>
          <p:nvPr/>
        </p:nvSpPr>
        <p:spPr>
          <a:xfrm>
            <a:off x="8550719" y="6519445"/>
            <a:ext cx="3641281" cy="338554"/>
          </a:xfrm>
          <a:prstGeom prst="rect">
            <a:avLst/>
          </a:prstGeom>
          <a:noFill/>
        </p:spPr>
        <p:txBody>
          <a:bodyPr wrap="square" rtlCol="0">
            <a:spAutoFit/>
          </a:bodyPr>
          <a:lstStyle/>
          <a:p>
            <a:r>
              <a:rPr lang="pt-BR" sz="1600" b="1" dirty="0">
                <a:solidFill>
                  <a:srgbClr val="00B0F0"/>
                </a:solidFill>
                <a:hlinkClick r:id="rId4"/>
              </a:rPr>
              <a:t>Exemplo: error_surface_example2.ipynb</a:t>
            </a:r>
            <a:endParaRPr lang="pt-BR" sz="1600" b="1" dirty="0">
              <a:solidFill>
                <a:srgbClr val="00B0F0"/>
              </a:solidFill>
            </a:endParaRP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201" y="1825624"/>
                <a:ext cx="7990490" cy="5032375"/>
              </a:xfrm>
            </p:spPr>
            <p:txBody>
              <a:bodyPr>
                <a:normAutofit fontScale="85000" lnSpcReduction="10000"/>
              </a:bodyPr>
              <a:lstStyle/>
              <a:p>
                <a:r>
                  <a:rPr lang="pt-BR" dirty="0" smtClean="0"/>
                  <a:t>Até o momento, conseguiríamos encontrar com a </a:t>
                </a:r>
                <a:r>
                  <a:rPr lang="pt-BR" b="1" i="1" dirty="0"/>
                  <a:t>equação normal </a:t>
                </a:r>
                <a:r>
                  <a:rPr lang="pt-BR" dirty="0"/>
                  <a:t>ou </a:t>
                </a:r>
                <a:r>
                  <a:rPr lang="pt-BR" b="1" i="1" dirty="0"/>
                  <a:t>visualmente</a:t>
                </a:r>
                <a:r>
                  <a:rPr lang="pt-BR" dirty="0"/>
                  <a:t>, plotando a </a:t>
                </a:r>
                <a:r>
                  <a:rPr lang="pt-BR" b="1" i="1" dirty="0"/>
                  <a:t>superfície de erro </a:t>
                </a:r>
                <a:r>
                  <a:rPr lang="pt-BR" dirty="0"/>
                  <a:t>a partir da função </a:t>
                </a:r>
                <a:r>
                  <a:rPr lang="pt-BR" dirty="0" smtClean="0"/>
                  <a:t>do </a:t>
                </a:r>
                <a:r>
                  <a:rPr lang="pt-BR" b="1" i="1" dirty="0"/>
                  <a:t>erro quadrático médio (EQM</a:t>
                </a:r>
                <a:r>
                  <a:rPr lang="pt-BR" b="1" i="1" dirty="0" smtClean="0"/>
                  <a:t>)</a:t>
                </a:r>
                <a:r>
                  <a:rPr lang="pt-BR" dirty="0" smtClean="0"/>
                  <a:t>:</a:t>
                </a:r>
              </a:p>
              <a:p>
                <a:pPr marL="0" indent="0">
                  <a:buNone/>
                </a:pPr>
                <a14:m>
                  <m:oMathPara xmlns:m="http://schemas.openxmlformats.org/officeDocument/2006/math">
                    <m:oMathParaPr>
                      <m:jc m:val="center"/>
                    </m:oMathParaPr>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𝐽</m:t>
                          </m:r>
                        </m:e>
                        <m:sub>
                          <m:r>
                            <a:rPr lang="pt-BR" sz="2400" i="1">
                              <a:latin typeface="Cambria Math" panose="02040503050406030204" pitchFamily="18" charset="0"/>
                            </a:rPr>
                            <m:t>𝑒</m:t>
                          </m:r>
                        </m:sub>
                      </m:sSub>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𝑎</m:t>
                              </m:r>
                            </m:e>
                            <m:sub>
                              <m:r>
                                <a:rPr lang="pt-BR" sz="2400" i="1">
                                  <a:latin typeface="Cambria Math" panose="02040503050406030204" pitchFamily="18" charset="0"/>
                                </a:rPr>
                                <m:t>1</m:t>
                              </m:r>
                            </m:sub>
                          </m:sSub>
                          <m: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𝑎</m:t>
                              </m:r>
                            </m:e>
                            <m:sub>
                              <m:r>
                                <a:rPr lang="pt-BR" sz="2400" i="1">
                                  <a:latin typeface="Cambria Math" panose="02040503050406030204" pitchFamily="18" charset="0"/>
                                </a:rPr>
                                <m:t>2</m:t>
                              </m:r>
                            </m:sub>
                          </m:sSub>
                        </m:e>
                      </m:d>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a:rPr lang="pt-BR" sz="2400" i="1">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𝑦</m:t>
                                      </m:r>
                                    </m:e>
                                    <m:sub>
                                      <m:r>
                                        <m:rPr>
                                          <m:sty m:val="p"/>
                                        </m:rPr>
                                        <a:rPr lang="pt-BR" sz="2400">
                                          <a:latin typeface="Cambria Math" panose="02040503050406030204" pitchFamily="18" charset="0"/>
                                        </a:rPr>
                                        <m:t>noisy</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acc>
                                    <m:accPr>
                                      <m:chr m:val="̂"/>
                                      <m:ctrlPr>
                                        <a:rPr lang="pt-BR" sz="2400" i="1">
                                          <a:latin typeface="Cambria Math" panose="02040503050406030204" pitchFamily="18" charset="0"/>
                                          <a:ea typeface="Cambria Math" panose="02040503050406030204" pitchFamily="18" charset="0"/>
                                        </a:rPr>
                                      </m:ctrlPr>
                                    </m:accPr>
                                    <m:e>
                                      <m:r>
                                        <a:rPr lang="pt-BR" sz="2400" i="1">
                                          <a:latin typeface="Cambria Math" panose="02040503050406030204" pitchFamily="18" charset="0"/>
                                          <a:ea typeface="Cambria Math" panose="02040503050406030204" pitchFamily="18" charset="0"/>
                                        </a:rPr>
                                        <m:t>𝑦</m:t>
                                      </m:r>
                                    </m:e>
                                  </m:acc>
                                  <m:d>
                                    <m:dPr>
                                      <m:ctrlPr>
                                        <a:rPr lang="pt-BR" sz="2400" i="1">
                                          <a:latin typeface="Cambria Math" panose="02040503050406030204" pitchFamily="18" charset="0"/>
                                        </a:rPr>
                                      </m:ctrlPr>
                                    </m:dPr>
                                    <m:e>
                                      <m:r>
                                        <a:rPr lang="pt-BR" sz="2400" i="1">
                                          <a:latin typeface="Cambria Math" panose="02040503050406030204" pitchFamily="18" charset="0"/>
                                        </a:rPr>
                                        <m:t>𝑛</m:t>
                                      </m:r>
                                    </m:e>
                                  </m:d>
                                </m:e>
                              </m:d>
                            </m:e>
                            <m:sup>
                              <m:r>
                                <a:rPr lang="pt-BR" sz="2400" i="1">
                                  <a:latin typeface="Cambria Math" panose="02040503050406030204" pitchFamily="18" charset="0"/>
                                </a:rPr>
                                <m:t>2</m:t>
                              </m:r>
                            </m:sup>
                          </m:sSup>
                        </m:e>
                      </m:nary>
                    </m:oMath>
                  </m:oMathPara>
                </a14:m>
                <a:endParaRPr lang="pt-BR" sz="2400" i="1" dirty="0" smtClean="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a:rPr lang="pt-BR" sz="2400" i="1">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𝑦</m:t>
                                      </m:r>
                                    </m:e>
                                    <m:sub>
                                      <m:r>
                                        <m:rPr>
                                          <m:sty m:val="p"/>
                                        </m:rPr>
                                        <a:rPr lang="pt-BR" sz="2400">
                                          <a:latin typeface="Cambria Math" panose="02040503050406030204" pitchFamily="18" charset="0"/>
                                        </a:rPr>
                                        <m:t>noisy</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d>
                                    <m:dPr>
                                      <m:ctrlPr>
                                        <a:rPr lang="pt-BR" sz="2400" i="1" dirty="0">
                                          <a:latin typeface="Cambria Math" panose="02040503050406030204" pitchFamily="18" charset="0"/>
                                        </a:rPr>
                                      </m:ctrlPr>
                                    </m:dPr>
                                    <m:e>
                                      <m:acc>
                                        <m:accPr>
                                          <m:chr m:val="̂"/>
                                          <m:ctrlPr>
                                            <a:rPr lang="pt-BR" sz="2400" i="1">
                                              <a:latin typeface="Cambria Math" panose="02040503050406030204" pitchFamily="18" charset="0"/>
                                              <a:ea typeface="Cambria Math" panose="02040503050406030204" pitchFamily="18" charset="0"/>
                                            </a:rPr>
                                          </m:ctrlPr>
                                        </m:accPr>
                                        <m:e>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𝑎</m:t>
                                              </m:r>
                                            </m:e>
                                            <m:sub>
                                              <m:r>
                                                <a:rPr lang="pt-BR" sz="2400" i="1">
                                                  <a:latin typeface="Cambria Math" panose="02040503050406030204" pitchFamily="18" charset="0"/>
                                                  <a:ea typeface="Cambria Math" panose="02040503050406030204" pitchFamily="18" charset="0"/>
                                                </a:rPr>
                                                <m:t>1</m:t>
                                              </m:r>
                                            </m:sub>
                                          </m:sSub>
                                        </m:e>
                                      </m:acc>
                                      <m:sSub>
                                        <m:sSubPr>
                                          <m:ctrlPr>
                                            <a:rPr lang="pt-BR" sz="2400" i="1" dirty="0">
                                              <a:latin typeface="Cambria Math" panose="02040503050406030204" pitchFamily="18" charset="0"/>
                                            </a:rPr>
                                          </m:ctrlPr>
                                        </m:sSubPr>
                                        <m:e>
                                          <m:r>
                                            <a:rPr lang="pt-BR" sz="2400" i="1" dirty="0">
                                              <a:latin typeface="Cambria Math" panose="02040503050406030204" pitchFamily="18" charset="0"/>
                                            </a:rPr>
                                            <m:t>𝑥</m:t>
                                          </m:r>
                                        </m:e>
                                        <m:sub>
                                          <m:r>
                                            <a:rPr lang="pt-BR" sz="2400" i="1" dirty="0">
                                              <a:latin typeface="Cambria Math" panose="02040503050406030204" pitchFamily="18" charset="0"/>
                                            </a:rPr>
                                            <m:t>1</m:t>
                                          </m:r>
                                        </m:sub>
                                      </m:sSub>
                                      <m:d>
                                        <m:dPr>
                                          <m:ctrlPr>
                                            <a:rPr lang="pt-BR" sz="2400" i="1" dirty="0">
                                              <a:latin typeface="Cambria Math" panose="02040503050406030204" pitchFamily="18" charset="0"/>
                                            </a:rPr>
                                          </m:ctrlPr>
                                        </m:dPr>
                                        <m:e>
                                          <m:r>
                                            <a:rPr lang="pt-BR" sz="2400" i="1">
                                              <a:latin typeface="Cambria Math" panose="02040503050406030204" pitchFamily="18" charset="0"/>
                                            </a:rPr>
                                            <m:t>𝑛</m:t>
                                          </m:r>
                                        </m:e>
                                      </m:d>
                                      <m:r>
                                        <a:rPr lang="pt-BR" sz="2400" i="1">
                                          <a:latin typeface="Cambria Math" panose="02040503050406030204" pitchFamily="18" charset="0"/>
                                        </a:rPr>
                                        <m:t>+</m:t>
                                      </m:r>
                                      <m:acc>
                                        <m:accPr>
                                          <m:chr m:val="̂"/>
                                          <m:ctrlPr>
                                            <a:rPr lang="pt-BR" sz="2400" i="1">
                                              <a:latin typeface="Cambria Math" panose="02040503050406030204" pitchFamily="18" charset="0"/>
                                              <a:ea typeface="Cambria Math" panose="02040503050406030204" pitchFamily="18" charset="0"/>
                                            </a:rPr>
                                          </m:ctrlPr>
                                        </m:accPr>
                                        <m:e>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𝑎</m:t>
                                              </m:r>
                                            </m:e>
                                            <m:sub>
                                              <m:r>
                                                <a:rPr lang="pt-BR" sz="2400" i="1">
                                                  <a:latin typeface="Cambria Math" panose="02040503050406030204" pitchFamily="18" charset="0"/>
                                                  <a:ea typeface="Cambria Math" panose="02040503050406030204" pitchFamily="18" charset="0"/>
                                                </a:rPr>
                                                <m:t>2</m:t>
                                              </m:r>
                                            </m:sub>
                                          </m:sSub>
                                        </m:e>
                                      </m:acc>
                                      <m:sSub>
                                        <m:sSubPr>
                                          <m:ctrlPr>
                                            <a:rPr lang="pt-BR" sz="2400" i="1" dirty="0">
                                              <a:latin typeface="Cambria Math" panose="02040503050406030204" pitchFamily="18" charset="0"/>
                                            </a:rPr>
                                          </m:ctrlPr>
                                        </m:sSubPr>
                                        <m:e>
                                          <m:r>
                                            <a:rPr lang="pt-BR" sz="2400" i="1" dirty="0">
                                              <a:latin typeface="Cambria Math" panose="02040503050406030204" pitchFamily="18" charset="0"/>
                                            </a:rPr>
                                            <m:t>𝑥</m:t>
                                          </m:r>
                                        </m:e>
                                        <m:sub>
                                          <m:r>
                                            <a:rPr lang="pt-BR" sz="2400" i="1" dirty="0">
                                              <a:latin typeface="Cambria Math" panose="02040503050406030204" pitchFamily="18" charset="0"/>
                                            </a:rPr>
                                            <m:t>2</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e>
                                  </m:d>
                                </m:e>
                              </m:d>
                            </m:e>
                            <m:sup>
                              <m:r>
                                <a:rPr lang="pt-BR" sz="2400" i="1">
                                  <a:latin typeface="Cambria Math" panose="02040503050406030204" pitchFamily="18" charset="0"/>
                                </a:rPr>
                                <m:t>2</m:t>
                              </m:r>
                            </m:sup>
                          </m:sSup>
                        </m:e>
                      </m:nary>
                      <m:r>
                        <a:rPr lang="pt-BR" sz="2400" b="0" i="1" smtClean="0">
                          <a:latin typeface="Cambria Math" panose="02040503050406030204" pitchFamily="18" charset="0"/>
                        </a:rPr>
                        <m:t>.</m:t>
                      </m:r>
                    </m:oMath>
                  </m:oMathPara>
                </a14:m>
                <a:endParaRPr lang="pt-BR" sz="1600" dirty="0"/>
              </a:p>
              <a:p>
                <a:r>
                  <a:rPr lang="pt-BR" dirty="0" smtClean="0"/>
                  <a:t>Os </a:t>
                </a:r>
                <a:r>
                  <a:rPr lang="pt-BR" dirty="0"/>
                  <a:t>valores de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e>
                    </m:d>
                  </m:oMath>
                </a14:m>
                <a:r>
                  <a:rPr lang="pt-BR" dirty="0"/>
                  <a:t>, para plotarmos a </a:t>
                </a:r>
                <a:r>
                  <a:rPr lang="pt-BR" b="1" i="1" dirty="0"/>
                  <a:t>superfície de erro </a:t>
                </a:r>
                <a:r>
                  <a:rPr lang="pt-BR" dirty="0"/>
                  <a:t>são obtidos variando-se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oMath>
                </a14:m>
                <a:r>
                  <a:rPr lang="pt-BR" dirty="0"/>
                  <a:t> 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2</m:t>
                            </m:r>
                          </m:sub>
                        </m:sSub>
                      </m:e>
                    </m:acc>
                  </m:oMath>
                </a14:m>
                <a:r>
                  <a:rPr lang="pt-BR" dirty="0" smtClean="0"/>
                  <a:t> na </a:t>
                </a:r>
                <a:r>
                  <a:rPr lang="pt-BR" dirty="0"/>
                  <a:t>equação do EQM</a:t>
                </a:r>
                <a:r>
                  <a:rPr lang="pt-BR" dirty="0" smtClean="0"/>
                  <a:t>.</a:t>
                </a:r>
              </a:p>
              <a:p>
                <a:r>
                  <a:rPr lang="pt-BR" dirty="0"/>
                  <a:t>A </a:t>
                </a:r>
                <a:r>
                  <a:rPr lang="pt-BR" b="1" i="1" dirty="0"/>
                  <a:t>superfície de erro</a:t>
                </a:r>
                <a:r>
                  <a:rPr lang="pt-BR" dirty="0"/>
                  <a:t> </a:t>
                </a:r>
                <a:r>
                  <a:rPr lang="pt-BR" dirty="0" smtClean="0"/>
                  <a:t>é </a:t>
                </a:r>
                <a:r>
                  <a:rPr lang="pt-BR" dirty="0"/>
                  <a:t>representada por </a:t>
                </a:r>
                <a:r>
                  <a:rPr lang="pt-BR" dirty="0" smtClean="0"/>
                  <a:t>uma figura em </a:t>
                </a:r>
                <a:r>
                  <a:rPr lang="pt-BR" dirty="0"/>
                  <a:t>3 dimensões, onde cada par de valores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oMath>
                </a14:m>
                <a:r>
                  <a:rPr lang="pt-BR" dirty="0"/>
                  <a:t> 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2</m:t>
                            </m:r>
                          </m:sub>
                        </m:sSub>
                      </m:e>
                    </m:acc>
                  </m:oMath>
                </a14:m>
                <a:r>
                  <a:rPr lang="pt-BR" dirty="0"/>
                  <a:t> corresponde a um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e>
                    </m:d>
                  </m:oMath>
                </a14:m>
                <a:r>
                  <a:rPr lang="pt-BR" dirty="0" smtClean="0"/>
                  <a:t>.</a:t>
                </a:r>
              </a:p>
              <a:p>
                <a:r>
                  <a:rPr lang="pt-BR" dirty="0"/>
                  <a:t>Percebam que devido a superfície ser </a:t>
                </a:r>
                <a:r>
                  <a:rPr lang="pt-BR" b="1" i="1" dirty="0"/>
                  <a:t>convexa</a:t>
                </a:r>
                <a:r>
                  <a:rPr lang="pt-BR" dirty="0"/>
                  <a:t>, temos apenas </a:t>
                </a:r>
                <a:r>
                  <a:rPr lang="pt-BR" b="1" i="1" dirty="0"/>
                  <a:t>um ponto de mínimo</a:t>
                </a:r>
                <a:r>
                  <a:rPr lang="pt-BR" dirty="0"/>
                  <a:t>, o </a:t>
                </a:r>
                <a:r>
                  <a:rPr lang="pt-BR" b="1" i="1" dirty="0"/>
                  <a:t>mínimo global</a:t>
                </a:r>
                <a:r>
                  <a:rPr lang="pt-BR" dirty="0" smtClean="0"/>
                  <a:t>.</a:t>
                </a:r>
                <a:endParaRPr lang="pt-BR"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201" y="1825624"/>
                <a:ext cx="7990490" cy="5032375"/>
              </a:xfrm>
              <a:blipFill rotWithShape="0">
                <a:blip r:embed="rId5"/>
                <a:stretch>
                  <a:fillRect l="-1069" t="-2300" r="-1221" b="-1090"/>
                </a:stretch>
              </a:blipFill>
            </p:spPr>
            <p:txBody>
              <a:bodyPr/>
              <a:lstStyle/>
              <a:p>
                <a:r>
                  <a:rPr lang="pt-BR">
                    <a:noFill/>
                  </a:rPr>
                  <a:t> </a:t>
                </a:r>
              </a:p>
            </p:txBody>
          </p:sp>
        </mc:Fallback>
      </mc:AlternateContent>
    </p:spTree>
    <p:extLst>
      <p:ext uri="{BB962C8B-B14F-4D97-AF65-F5344CB8AC3E}">
        <p14:creationId xmlns:p14="http://schemas.microsoft.com/office/powerpoint/2010/main" val="1610575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Superfície de Erro: </a:t>
            </a:r>
            <a:r>
              <a:rPr lang="pt-BR" dirty="0" smtClean="0"/>
              <a:t>Exemplo</a:t>
            </a:r>
            <a:endParaRPr lang="pt-BR" dirty="0"/>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201" y="1825624"/>
                <a:ext cx="7857546" cy="5032375"/>
              </a:xfrm>
            </p:spPr>
            <p:txBody>
              <a:bodyPr>
                <a:normAutofit/>
              </a:bodyPr>
              <a:lstStyle/>
              <a:p>
                <a:pPr marL="285750" indent="-285750"/>
                <a:r>
                  <a:rPr lang="pt-BR" dirty="0" smtClean="0"/>
                  <a:t>Outra figura importante que podemos plotar a partir dos resultados obtidos para plotarmos a superfície de erro é chamada de </a:t>
                </a:r>
                <a:r>
                  <a:rPr lang="pt-BR" b="1" i="1" dirty="0" smtClean="0"/>
                  <a:t>superfície </a:t>
                </a:r>
                <a:r>
                  <a:rPr lang="pt-BR" b="1" i="1" dirty="0"/>
                  <a:t>de contorno</a:t>
                </a:r>
                <a:r>
                  <a:rPr lang="pt-BR" dirty="0" smtClean="0"/>
                  <a:t>.</a:t>
                </a:r>
                <a:endParaRPr lang="pt-BR" dirty="0"/>
              </a:p>
              <a:p>
                <a:r>
                  <a:rPr lang="pt-BR" dirty="0"/>
                  <a:t>Uma </a:t>
                </a:r>
                <a:r>
                  <a:rPr lang="pt-BR" b="1" i="1" dirty="0"/>
                  <a:t>linha de contorno </a:t>
                </a:r>
                <a:r>
                  <a:rPr lang="pt-BR" dirty="0" smtClean="0"/>
                  <a:t>é </a:t>
                </a:r>
                <a:r>
                  <a:rPr lang="pt-BR" dirty="0"/>
                  <a:t>uma </a:t>
                </a:r>
                <a:r>
                  <a:rPr lang="pt-BR" b="1" i="1" dirty="0"/>
                  <a:t>curva ao longo da qual a função tem um valor constante</a:t>
                </a:r>
                <a:r>
                  <a:rPr lang="pt-BR" dirty="0"/>
                  <a:t>. </a:t>
                </a:r>
                <a:endParaRPr lang="pt-BR" dirty="0" smtClean="0"/>
              </a:p>
              <a:p>
                <a:r>
                  <a:rPr lang="pt-BR" dirty="0"/>
                  <a:t>No </a:t>
                </a:r>
                <a:r>
                  <a:rPr lang="pt-BR" dirty="0" smtClean="0"/>
                  <a:t>da superfície </a:t>
                </a:r>
                <a:r>
                  <a:rPr lang="pt-BR" dirty="0"/>
                  <a:t>de </a:t>
                </a:r>
                <a:r>
                  <a:rPr lang="pt-BR" dirty="0" smtClean="0"/>
                  <a:t>erro, </a:t>
                </a:r>
                <a:r>
                  <a:rPr lang="pt-BR" dirty="0"/>
                  <a:t>cada uma das linhas indica uma curva </a:t>
                </a:r>
                <a:r>
                  <a:rPr lang="pt-BR" dirty="0" smtClean="0"/>
                  <a:t>ao longo da qual o </a:t>
                </a:r>
                <a:r>
                  <a:rPr lang="pt-BR" b="1" i="1" dirty="0"/>
                  <a:t>erro</a:t>
                </a:r>
                <a:r>
                  <a:rPr lang="pt-BR" dirty="0"/>
                  <a:t> é </a:t>
                </a:r>
                <a:r>
                  <a:rPr lang="pt-BR" b="1" i="1" dirty="0"/>
                  <a:t>constante</a:t>
                </a:r>
                <a:r>
                  <a:rPr lang="pt-BR" dirty="0" smtClean="0"/>
                  <a:t>.</a:t>
                </a:r>
              </a:p>
              <a:p>
                <a:r>
                  <a:rPr lang="pt-BR" dirty="0" smtClean="0"/>
                  <a:t>Ou seja, qualquer par de valores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oMath>
                </a14:m>
                <a:r>
                  <a:rPr lang="pt-BR" dirty="0"/>
                  <a:t> 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2</m:t>
                            </m:r>
                          </m:sub>
                        </m:sSub>
                      </m:e>
                    </m:acc>
                  </m:oMath>
                </a14:m>
                <a:r>
                  <a:rPr lang="pt-BR" dirty="0" smtClean="0"/>
                  <a:t> ao longo de uma curva terá o mesmo valor de erro.</a:t>
                </a:r>
                <a:endParaRPr lang="pt-BR"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201" y="1825624"/>
                <a:ext cx="7857546" cy="5032375"/>
              </a:xfrm>
              <a:blipFill rotWithShape="0">
                <a:blip r:embed="rId3"/>
                <a:stretch>
                  <a:fillRect l="-1398" t="-1937"/>
                </a:stretch>
              </a:blipFill>
            </p:spPr>
            <p:txBody>
              <a:bodyPr/>
              <a:lstStyle/>
              <a:p>
                <a:r>
                  <a:rPr lang="pt-BR">
                    <a:noFill/>
                  </a:rPr>
                  <a:t> </a:t>
                </a:r>
              </a:p>
            </p:txBody>
          </p:sp>
        </mc:Fallback>
      </mc:AlternateContent>
      <p:sp>
        <p:nvSpPr>
          <p:cNvPr id="13" name="TextBox 5"/>
          <p:cNvSpPr txBox="1"/>
          <p:nvPr/>
        </p:nvSpPr>
        <p:spPr>
          <a:xfrm>
            <a:off x="4717024" y="6481345"/>
            <a:ext cx="4067351" cy="338554"/>
          </a:xfrm>
          <a:prstGeom prst="rect">
            <a:avLst/>
          </a:prstGeom>
          <a:noFill/>
        </p:spPr>
        <p:txBody>
          <a:bodyPr wrap="square" rtlCol="0">
            <a:spAutoFit/>
          </a:bodyPr>
          <a:lstStyle/>
          <a:p>
            <a:r>
              <a:rPr lang="pt-BR" sz="1600" b="1" dirty="0">
                <a:solidFill>
                  <a:srgbClr val="00B0F0"/>
                </a:solidFill>
                <a:hlinkClick r:id="rId4"/>
              </a:rPr>
              <a:t>Exemplo: error_surface_example2.ipynb</a:t>
            </a:r>
            <a:endParaRPr lang="pt-BR" sz="1600" b="1" dirty="0">
              <a:solidFill>
                <a:srgbClr val="00B0F0"/>
              </a:solidFill>
            </a:endParaRPr>
          </a:p>
        </p:txBody>
      </p:sp>
      <p:grpSp>
        <p:nvGrpSpPr>
          <p:cNvPr id="8" name="Grupo 7"/>
          <p:cNvGrpSpPr/>
          <p:nvPr/>
        </p:nvGrpSpPr>
        <p:grpSpPr>
          <a:xfrm>
            <a:off x="8743354" y="52955"/>
            <a:ext cx="3266009" cy="6766944"/>
            <a:chOff x="8743354" y="52955"/>
            <a:chExt cx="3266009" cy="6766944"/>
          </a:xfrm>
        </p:grpSpPr>
        <p:grpSp>
          <p:nvGrpSpPr>
            <p:cNvPr id="5" name="Grupo 4"/>
            <p:cNvGrpSpPr/>
            <p:nvPr/>
          </p:nvGrpSpPr>
          <p:grpSpPr>
            <a:xfrm>
              <a:off x="8743354" y="52955"/>
              <a:ext cx="3266009" cy="6766944"/>
              <a:chOff x="8743354" y="52955"/>
              <a:chExt cx="3266009" cy="6766944"/>
            </a:xfrm>
          </p:grpSpPr>
          <p:grpSp>
            <p:nvGrpSpPr>
              <p:cNvPr id="15" name="Grupo 14"/>
              <p:cNvGrpSpPr/>
              <p:nvPr/>
            </p:nvGrpSpPr>
            <p:grpSpPr>
              <a:xfrm>
                <a:off x="8784375" y="3494131"/>
                <a:ext cx="3224988" cy="3325768"/>
                <a:chOff x="12393519" y="3506831"/>
                <a:chExt cx="3224988" cy="3325768"/>
              </a:xfrm>
            </p:grpSpPr>
            <p:pic>
              <p:nvPicPr>
                <p:cNvPr id="14" name="Imagem 13"/>
                <p:cNvPicPr>
                  <a:picLocks noChangeAspect="1"/>
                </p:cNvPicPr>
                <p:nvPr/>
              </p:nvPicPr>
              <p:blipFill rotWithShape="1">
                <a:blip r:embed="rId5" cstate="print">
                  <a:extLst>
                    <a:ext uri="{28A0092B-C50C-407E-A947-70E740481C1C}">
                      <a14:useLocalDpi xmlns:a14="http://schemas.microsoft.com/office/drawing/2010/main" val="0"/>
                    </a:ext>
                  </a:extLst>
                </a:blip>
                <a:srcRect l="1783" t="7013" r="9328" b="1320"/>
                <a:stretch/>
              </p:blipFill>
              <p:spPr>
                <a:xfrm>
                  <a:off x="12393519" y="3506831"/>
                  <a:ext cx="3224988" cy="3325768"/>
                </a:xfrm>
                <a:prstGeom prst="rect">
                  <a:avLst/>
                </a:prstGeom>
              </p:spPr>
            </p:pic>
            <p:sp>
              <p:nvSpPr>
                <p:cNvPr id="6" name="TextBox 6"/>
                <p:cNvSpPr txBox="1"/>
                <p:nvPr/>
              </p:nvSpPr>
              <p:spPr>
                <a:xfrm>
                  <a:off x="13580950" y="4356497"/>
                  <a:ext cx="1207510" cy="307777"/>
                </a:xfrm>
                <a:prstGeom prst="rect">
                  <a:avLst/>
                </a:prstGeom>
                <a:noFill/>
              </p:spPr>
              <p:txBody>
                <a:bodyPr wrap="none" rtlCol="0">
                  <a:spAutoFit/>
                </a:bodyPr>
                <a:lstStyle/>
                <a:p>
                  <a:r>
                    <a:rPr lang="pt-BR" sz="1400" dirty="0"/>
                    <a:t>solução ótima</a:t>
                  </a:r>
                </a:p>
              </p:txBody>
            </p:sp>
            <p:cxnSp>
              <p:nvCxnSpPr>
                <p:cNvPr id="7" name="Straight Arrow Connector 8"/>
                <p:cNvCxnSpPr/>
                <p:nvPr/>
              </p:nvCxnSpPr>
              <p:spPr>
                <a:xfrm>
                  <a:off x="14214477" y="4587004"/>
                  <a:ext cx="4923" cy="4282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upo 11"/>
              <p:cNvGrpSpPr/>
              <p:nvPr/>
            </p:nvGrpSpPr>
            <p:grpSpPr>
              <a:xfrm>
                <a:off x="8743354" y="52955"/>
                <a:ext cx="3266009" cy="3027742"/>
                <a:chOff x="8860011" y="138306"/>
                <a:chExt cx="3266009" cy="3027742"/>
              </a:xfrm>
            </p:grpSpPr>
            <p:pic>
              <p:nvPicPr>
                <p:cNvPr id="11" name="Imagem 10"/>
                <p:cNvPicPr>
                  <a:picLocks noChangeAspect="1"/>
                </p:cNvPicPr>
                <p:nvPr/>
              </p:nvPicPr>
              <p:blipFill rotWithShape="1">
                <a:blip r:embed="rId6">
                  <a:extLst>
                    <a:ext uri="{28A0092B-C50C-407E-A947-70E740481C1C}">
                      <a14:useLocalDpi xmlns:a14="http://schemas.microsoft.com/office/drawing/2010/main" val="0"/>
                    </a:ext>
                  </a:extLst>
                </a:blip>
                <a:srcRect l="2950" t="7356" r="10919" b="12797"/>
                <a:stretch/>
              </p:blipFill>
              <p:spPr>
                <a:xfrm>
                  <a:off x="8860011" y="138306"/>
                  <a:ext cx="3266009" cy="3027742"/>
                </a:xfrm>
                <a:prstGeom prst="rect">
                  <a:avLst/>
                </a:prstGeom>
              </p:spPr>
            </p:pic>
            <p:sp>
              <p:nvSpPr>
                <p:cNvPr id="10" name="Elipse 9"/>
                <p:cNvSpPr/>
                <p:nvPr/>
              </p:nvSpPr>
              <p:spPr>
                <a:xfrm>
                  <a:off x="10353006" y="1388315"/>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Elipse 15"/>
                <p:cNvSpPr/>
                <p:nvPr/>
              </p:nvSpPr>
              <p:spPr>
                <a:xfrm>
                  <a:off x="10533006" y="156831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Elipse 16"/>
                <p:cNvSpPr/>
                <p:nvPr/>
              </p:nvSpPr>
              <p:spPr>
                <a:xfrm>
                  <a:off x="10169100" y="1208315"/>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Elipse 17"/>
                <p:cNvSpPr/>
                <p:nvPr/>
              </p:nvSpPr>
              <p:spPr>
                <a:xfrm>
                  <a:off x="9995932" y="1027906"/>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9" name="Seta para a direita 18"/>
              <p:cNvSpPr/>
              <p:nvPr/>
            </p:nvSpPr>
            <p:spPr>
              <a:xfrm rot="5400000">
                <a:off x="10402140" y="3055898"/>
                <a:ext cx="346842" cy="46245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 name="Estrela de 5 pontas 3"/>
            <p:cNvSpPr/>
            <p:nvPr/>
          </p:nvSpPr>
          <p:spPr>
            <a:xfrm>
              <a:off x="10545275" y="1603843"/>
              <a:ext cx="108000" cy="108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909070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Superfícies de erro com diferentes formatos</a:t>
            </a:r>
            <a:endParaRPr lang="pt-BR" dirty="0"/>
          </a:p>
        </p:txBody>
      </p:sp>
      <mc:AlternateContent xmlns:mc="http://schemas.openxmlformats.org/markup-compatibility/2006">
        <mc:Choice xmlns:a14="http://schemas.microsoft.com/office/drawing/2010/main" Requires="a14">
          <p:sp>
            <p:nvSpPr>
              <p:cNvPr id="3" name="Espaço Reservado para Conteúdo 2"/>
              <p:cNvSpPr>
                <a:spLocks noGrp="1"/>
              </p:cNvSpPr>
              <p:nvPr>
                <p:ph idx="1"/>
              </p:nvPr>
            </p:nvSpPr>
            <p:spPr>
              <a:xfrm>
                <a:off x="838199" y="1825624"/>
                <a:ext cx="11164615" cy="5032375"/>
              </a:xfrm>
            </p:spPr>
            <p:txBody>
              <a:bodyPr>
                <a:normAutofit fontScale="70000" lnSpcReduction="20000"/>
              </a:bodyPr>
              <a:lstStyle/>
              <a:p>
                <a:r>
                  <a:rPr lang="pt-BR" dirty="0" smtClean="0"/>
                  <a:t>Agora veremos </a:t>
                </a:r>
                <a:r>
                  <a:rPr lang="pt-BR" dirty="0" smtClean="0"/>
                  <a:t>que </a:t>
                </a:r>
                <a:r>
                  <a:rPr lang="pt-BR" b="1" i="1" dirty="0" smtClean="0"/>
                  <a:t>nem toda superfície de erro tem formato de </a:t>
                </a:r>
                <a:r>
                  <a:rPr lang="pt-BR" b="1" i="1" dirty="0" smtClean="0"/>
                  <a:t>tigela</a:t>
                </a:r>
                <a:r>
                  <a:rPr lang="pt-BR" dirty="0" smtClean="0"/>
                  <a:t>, </a:t>
                </a:r>
                <a:r>
                  <a:rPr lang="pt-BR" b="1" i="1" dirty="0" smtClean="0">
                    <a:solidFill>
                      <a:srgbClr val="00B050"/>
                    </a:solidFill>
                  </a:rPr>
                  <a:t>mas continuam sendo convexas</a:t>
                </a:r>
                <a:r>
                  <a:rPr lang="pt-BR" dirty="0" smtClean="0"/>
                  <a:t>.</a:t>
                </a:r>
              </a:p>
              <a:p>
                <a:r>
                  <a:rPr lang="pt-BR" dirty="0" smtClean="0"/>
                  <a:t>Para </a:t>
                </a:r>
                <a:r>
                  <a:rPr lang="pt-BR" dirty="0" smtClean="0"/>
                  <a:t>demonstrar isso vamos supor a </a:t>
                </a:r>
                <a:r>
                  <a:rPr lang="pt-BR" dirty="0"/>
                  <a:t>seguinte </a:t>
                </a:r>
                <a:r>
                  <a:rPr lang="pt-BR" b="1" i="1" dirty="0"/>
                  <a:t>função </a:t>
                </a:r>
                <a:r>
                  <a:rPr lang="pt-BR" b="1" i="1" dirty="0" smtClean="0"/>
                  <a:t>observável</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oMath>
                  </m:oMathPara>
                </a14:m>
                <a:endParaRPr lang="pt-BR" b="1" i="1" dirty="0" smtClean="0"/>
              </a:p>
              <a:p>
                <a:pPr marL="0" indent="0">
                  <a:buNone/>
                </a:pPr>
                <a:r>
                  <a:rPr lang="pt-BR" dirty="0"/>
                  <a:t>o</a:t>
                </a:r>
                <a:r>
                  <a:rPr lang="pt-BR" dirty="0" smtClean="0"/>
                  <a:t>nde a </a:t>
                </a:r>
                <a:r>
                  <a:rPr lang="pt-BR" b="1" i="1" dirty="0" smtClean="0"/>
                  <a:t>função objetivo </a:t>
                </a:r>
                <a:r>
                  <a:rPr lang="pt-BR" dirty="0" smtClean="0"/>
                  <a:t>é dada por</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oMath>
                  </m:oMathPara>
                </a14:m>
                <a:endParaRPr lang="pt-BR" dirty="0" smtClean="0"/>
              </a:p>
              <a:p>
                <a:r>
                  <a:rPr lang="pt-BR" dirty="0" smtClean="0"/>
                  <a:t>Agora</a:t>
                </a:r>
                <a:r>
                  <a:rPr lang="pt-BR" dirty="0"/>
                  <a:t>, suponhamos que nós quiséssemos aproximar a </a:t>
                </a:r>
                <a:r>
                  <a:rPr lang="pt-BR" b="1" i="1" dirty="0"/>
                  <a:t>função objetivo </a:t>
                </a:r>
                <a:r>
                  <a:rPr lang="pt-BR" dirty="0" smtClean="0"/>
                  <a:t>com </a:t>
                </a:r>
                <a:r>
                  <a:rPr lang="pt-BR" dirty="0"/>
                  <a:t>a seguinte </a:t>
                </a:r>
                <a:r>
                  <a:rPr lang="pt-BR" b="1" i="1" dirty="0"/>
                  <a:t>função </a:t>
                </a:r>
                <a:r>
                  <a:rPr lang="pt-BR" b="1" i="1" dirty="0" smtClean="0"/>
                  <a:t>hipótese</a:t>
                </a:r>
                <a:endParaRPr lang="pt-BR" dirty="0"/>
              </a:p>
              <a:p>
                <a:pPr marL="0"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rPr>
                      <m:t>h</m:t>
                    </m:r>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𝑛</m:t>
                            </m:r>
                          </m:e>
                        </m:d>
                      </m:e>
                    </m:d>
                    <m:r>
                      <a:rPr lang="pt-BR" i="1">
                        <a:latin typeface="Cambria Math" panose="02040503050406030204" pitchFamily="18" charset="0"/>
                      </a:rPr>
                      <m:t>=</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a:t>
                </a:r>
              </a:p>
              <a:p>
                <a:r>
                  <a:rPr lang="pt-BR" dirty="0" smtClean="0"/>
                  <a:t>Inserindo a </a:t>
                </a:r>
                <a:r>
                  <a:rPr lang="pt-BR" b="1" i="1" dirty="0" smtClean="0"/>
                  <a:t>função hipótese </a:t>
                </a:r>
                <a:r>
                  <a:rPr lang="pt-BR" dirty="0" smtClean="0"/>
                  <a:t>na </a:t>
                </a:r>
                <a:r>
                  <a:rPr lang="pt-BR" dirty="0" smtClean="0"/>
                  <a:t> </a:t>
                </a:r>
                <a:r>
                  <a:rPr lang="pt-BR" b="1" i="1" dirty="0"/>
                  <a:t>função de erro </a:t>
                </a:r>
                <a:r>
                  <a:rPr lang="pt-BR" dirty="0" smtClean="0"/>
                  <a:t>temos</a:t>
                </a:r>
                <a:endParaRPr lang="pt-BR" dirty="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e>
                                </m:d>
                              </m:e>
                            </m:d>
                          </m:e>
                          <m:sup>
                            <m:r>
                              <a:rPr lang="pt-BR" i="1">
                                <a:latin typeface="Cambria Math" panose="02040503050406030204" pitchFamily="18" charset="0"/>
                              </a:rPr>
                              <m:t>2</m:t>
                            </m:r>
                          </m:sup>
                        </m:sSup>
                      </m:e>
                    </m:nary>
                  </m:oMath>
                </a14:m>
                <a:r>
                  <a:rPr lang="pt-BR" dirty="0"/>
                  <a:t>.</a:t>
                </a:r>
              </a:p>
              <a:p>
                <a:r>
                  <a:rPr lang="pt-BR" dirty="0"/>
                  <a:t>Caso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oMath>
                </a14:m>
                <a:r>
                  <a:rPr lang="pt-BR" dirty="0"/>
                  <a:t>, então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 terá uma </a:t>
                </a:r>
                <a:r>
                  <a:rPr lang="pt-BR" b="1" i="1" dirty="0"/>
                  <a:t>influência maior no erro resultante</a:t>
                </a:r>
                <a:r>
                  <a:rPr lang="pt-BR" dirty="0"/>
                  <a:t>, o que pode ser expresso de forma aproximada como</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i="1">
                        <a:latin typeface="Cambria Math" panose="02040503050406030204" pitchFamily="18" charset="0"/>
                        <a:ea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e>
                                    </m:acc>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e>
                            </m:d>
                          </m:e>
                          <m:sup>
                            <m:r>
                              <a:rPr lang="pt-BR" i="1">
                                <a:latin typeface="Cambria Math" panose="02040503050406030204" pitchFamily="18" charset="0"/>
                              </a:rPr>
                              <m:t>2</m:t>
                            </m:r>
                          </m:sup>
                        </m:sSup>
                      </m:e>
                    </m:nary>
                  </m:oMath>
                </a14:m>
                <a:r>
                  <a:rPr lang="pt-BR" dirty="0"/>
                  <a:t>.</a:t>
                </a:r>
              </a:p>
              <a:p>
                <a:r>
                  <a:rPr lang="pt-BR" dirty="0"/>
                  <a:t>Portanto, o erro </a:t>
                </a:r>
                <a:r>
                  <a:rPr lang="pt-BR" dirty="0" smtClean="0"/>
                  <a:t>entre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r>
                      <a:rPr lang="pt-BR">
                        <a:latin typeface="Cambria Math" panose="02040503050406030204" pitchFamily="18" charset="0"/>
                        <a:ea typeface="Cambria Math" panose="02040503050406030204" pitchFamily="18" charset="0"/>
                      </a:rPr>
                      <m:t> </m:t>
                    </m:r>
                    <m:r>
                      <m:rPr>
                        <m:sty m:val="p"/>
                      </m:rPr>
                      <a:rPr lang="pt-BR">
                        <a:latin typeface="Cambria Math" panose="02040503050406030204" pitchFamily="18" charset="0"/>
                        <a:ea typeface="Cambria Math" panose="02040503050406030204" pitchFamily="18" charset="0"/>
                      </a:rPr>
                      <m:t>e</m:t>
                    </m:r>
                    <m:r>
                      <a:rPr lang="pt-BR">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𝑛</m:t>
                            </m:r>
                          </m:e>
                        </m:d>
                      </m:e>
                    </m:d>
                  </m:oMath>
                </a14:m>
                <a:r>
                  <a:rPr lang="pt-BR" dirty="0"/>
                  <a:t> será </a:t>
                </a:r>
                <a:r>
                  <a:rPr lang="pt-BR" b="1" i="1" dirty="0"/>
                  <a:t>dominado pelo atributo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 e, portanto, pequenas variações de </a:t>
                </a:r>
                <a14:m>
                  <m:oMath xmlns:m="http://schemas.openxmlformats.org/officeDocument/2006/math">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e>
                    </m:acc>
                  </m:oMath>
                </a14:m>
                <a:r>
                  <a:rPr lang="pt-BR" dirty="0" smtClean="0"/>
                  <a:t> farão com </a:t>
                </a:r>
                <a:r>
                  <a:rPr lang="pt-BR" dirty="0"/>
                  <a:t>que o erro varie rapidamente</a:t>
                </a:r>
                <a:r>
                  <a:rPr lang="pt-BR" dirty="0" smtClean="0"/>
                  <a:t>.</a:t>
                </a:r>
                <a:endParaRPr lang="pt-BR" dirty="0"/>
              </a:p>
            </p:txBody>
          </p:sp>
        </mc:Choice>
        <mc:Fallback>
          <p:sp>
            <p:nvSpPr>
              <p:cNvPr id="3" name="Espaço Reservado para Conteúdo 2"/>
              <p:cNvSpPr>
                <a:spLocks noGrp="1" noRot="1" noChangeAspect="1" noMove="1" noResize="1" noEditPoints="1" noAdjustHandles="1" noChangeArrowheads="1" noChangeShapeType="1" noTextEdit="1"/>
              </p:cNvSpPr>
              <p:nvPr>
                <p:ph idx="1"/>
              </p:nvPr>
            </p:nvSpPr>
            <p:spPr>
              <a:xfrm>
                <a:off x="838199" y="1825624"/>
                <a:ext cx="11164615" cy="5032375"/>
              </a:xfrm>
              <a:blipFill rotWithShape="0">
                <a:blip r:embed="rId2"/>
                <a:stretch>
                  <a:fillRect l="-546" t="-2179"/>
                </a:stretch>
              </a:blipFill>
            </p:spPr>
            <p:txBody>
              <a:bodyPr/>
              <a:lstStyle/>
              <a:p>
                <a:r>
                  <a:rPr lang="pt-BR">
                    <a:noFill/>
                  </a:rPr>
                  <a:t> </a:t>
                </a:r>
              </a:p>
            </p:txBody>
          </p:sp>
        </mc:Fallback>
      </mc:AlternateContent>
    </p:spTree>
    <p:extLst>
      <p:ext uri="{BB962C8B-B14F-4D97-AF65-F5344CB8AC3E}">
        <p14:creationId xmlns:p14="http://schemas.microsoft.com/office/powerpoint/2010/main" val="2007354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685909"/>
          </a:xfrm>
        </p:spPr>
        <p:txBody>
          <a:bodyPr>
            <a:noAutofit/>
          </a:bodyPr>
          <a:lstStyle/>
          <a:p>
            <a:r>
              <a:rPr lang="pt-BR" dirty="0"/>
              <a:t>Superfícies de erro com diferentes formatos</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198" y="1345324"/>
                <a:ext cx="4155601" cy="5512677"/>
              </a:xfrm>
            </p:spPr>
            <p:txBody>
              <a:bodyPr>
                <a:normAutofit fontScale="85000" lnSpcReduction="20000"/>
              </a:bodyPr>
              <a:lstStyle/>
              <a:p>
                <a:pPr marL="285750" indent="-285750"/>
                <a:r>
                  <a:rPr lang="pt-BR" b="1" dirty="0" smtClean="0"/>
                  <a:t>Coluna 1</a:t>
                </a:r>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a:t>
                </a:r>
                <a:r>
                  <a:rPr lang="pt-BR" dirty="0" smtClean="0"/>
                  <a:t>tem intervalo de variação maior do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oMath>
                </a14:m>
                <a:r>
                  <a:rPr lang="pt-BR" dirty="0" smtClean="0"/>
                  <a:t>. Portanto, o </a:t>
                </a:r>
                <a:r>
                  <a:rPr lang="pt-BR" b="1" i="1" dirty="0"/>
                  <a:t>peso</a:t>
                </a:r>
                <a:r>
                  <a:rPr lang="pt-BR" dirty="0"/>
                  <a:t> da variação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oMath>
                </a14:m>
                <a:r>
                  <a:rPr lang="pt-BR" dirty="0"/>
                  <a:t> no </a:t>
                </a:r>
                <a:r>
                  <a:rPr lang="pt-BR" b="1" i="1" dirty="0"/>
                  <a:t>erro</a:t>
                </a:r>
                <a:r>
                  <a:rPr lang="pt-BR" dirty="0"/>
                  <a:t> é maior, ou seja, o erro varia mais rapidamente com variações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oMath>
                </a14:m>
                <a:r>
                  <a:rPr lang="pt-BR" dirty="0"/>
                  <a:t>, resultando num </a:t>
                </a:r>
                <a:r>
                  <a:rPr lang="pt-BR" b="1" i="1" dirty="0"/>
                  <a:t>vale</a:t>
                </a:r>
                <a:r>
                  <a:rPr lang="pt-BR" dirty="0"/>
                  <a:t>.</a:t>
                </a:r>
              </a:p>
              <a:p>
                <a:pPr marL="285750" indent="-285750"/>
                <a:r>
                  <a:rPr lang="pt-BR" b="1" dirty="0" smtClean="0"/>
                  <a:t>Coluna 2</a:t>
                </a:r>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oMath>
                </a14:m>
                <a:r>
                  <a:rPr lang="pt-BR" dirty="0"/>
                  <a:t> tem </a:t>
                </a:r>
                <a:r>
                  <a:rPr lang="pt-BR" dirty="0" smtClean="0"/>
                  <a:t>intervalo </a:t>
                </a:r>
                <a:r>
                  <a:rPr lang="pt-BR" dirty="0"/>
                  <a:t>de variação maior do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oMath>
                </a14:m>
                <a:r>
                  <a:rPr lang="pt-BR" dirty="0" smtClean="0"/>
                  <a:t>. Então, </a:t>
                </a:r>
                <a:r>
                  <a:rPr lang="pt-BR" dirty="0"/>
                  <a:t>o </a:t>
                </a:r>
                <a:r>
                  <a:rPr lang="pt-BR" b="1" i="1" dirty="0"/>
                  <a:t>peso</a:t>
                </a:r>
                <a:r>
                  <a:rPr lang="pt-BR" dirty="0"/>
                  <a:t> da variação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2</m:t>
                            </m:r>
                          </m:sub>
                        </m:sSub>
                      </m:e>
                    </m:acc>
                  </m:oMath>
                </a14:m>
                <a:r>
                  <a:rPr lang="pt-BR" dirty="0"/>
                  <a:t> no erro é </a:t>
                </a:r>
                <a:r>
                  <a:rPr lang="pt-BR" dirty="0" smtClean="0"/>
                  <a:t>maior, resultando em um vale.</a:t>
                </a:r>
              </a:p>
              <a:p>
                <a:pPr marL="285750" indent="-285750"/>
                <a:r>
                  <a:rPr lang="pt-BR" b="1" dirty="0" smtClean="0"/>
                  <a:t>Coluna 3</a:t>
                </a:r>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a:t> têm intervalos semelhantes, então, a variação tanto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oMath>
                </a14:m>
                <a:r>
                  <a:rPr lang="pt-BR" dirty="0"/>
                  <a:t> quanto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2</m:t>
                            </m:r>
                          </m:sub>
                        </m:sSub>
                      </m:e>
                    </m:acc>
                  </m:oMath>
                </a14:m>
                <a:r>
                  <a:rPr lang="pt-BR" dirty="0"/>
                  <a:t> tem </a:t>
                </a:r>
                <a:r>
                  <a:rPr lang="pt-BR" b="1" i="1" dirty="0"/>
                  <a:t>pesos</a:t>
                </a:r>
                <a:r>
                  <a:rPr lang="pt-BR" dirty="0"/>
                  <a:t> semelhante na variação do erro (tigela</a:t>
                </a:r>
                <a:r>
                  <a:rPr lang="pt-BR" dirty="0" smtClean="0"/>
                  <a:t>).</a:t>
                </a:r>
                <a:endParaRPr lang="pt-BR"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198" y="1345324"/>
                <a:ext cx="4155601" cy="5512677"/>
              </a:xfrm>
              <a:blipFill rotWithShape="0">
                <a:blip r:embed="rId3"/>
                <a:stretch>
                  <a:fillRect l="-1906" t="-2544" r="-19208"/>
                </a:stretch>
              </a:blipFill>
            </p:spPr>
            <p:txBody>
              <a:bodyPr/>
              <a:lstStyle/>
              <a:p>
                <a:r>
                  <a:rPr lang="pt-BR">
                    <a:noFill/>
                  </a:rPr>
                  <a:t> </a:t>
                </a:r>
              </a:p>
            </p:txBody>
          </p:sp>
        </mc:Fallback>
      </mc:AlternateContent>
      <p:pic>
        <p:nvPicPr>
          <p:cNvPr id="4" name="Imagem 3"/>
          <p:cNvPicPr>
            <a:picLocks noChangeAspect="1"/>
          </p:cNvPicPr>
          <p:nvPr/>
        </p:nvPicPr>
        <p:blipFill rotWithShape="1">
          <a:blip r:embed="rId4">
            <a:extLst>
              <a:ext uri="{28A0092B-C50C-407E-A947-70E740481C1C}">
                <a14:useLocalDpi xmlns:a14="http://schemas.microsoft.com/office/drawing/2010/main" val="0"/>
              </a:ext>
            </a:extLst>
          </a:blip>
          <a:srcRect l="1171" t="1716" r="1171" b="1832"/>
          <a:stretch/>
        </p:blipFill>
        <p:spPr>
          <a:xfrm>
            <a:off x="5033967" y="1201371"/>
            <a:ext cx="2141710" cy="1387790"/>
          </a:xfrm>
          <a:prstGeom prst="rect">
            <a:avLst/>
          </a:prstGeom>
        </p:spPr>
      </p:pic>
      <p:pic>
        <p:nvPicPr>
          <p:cNvPr id="5" name="Imagem 4"/>
          <p:cNvPicPr>
            <a:picLocks noChangeAspect="1"/>
          </p:cNvPicPr>
          <p:nvPr/>
        </p:nvPicPr>
        <p:blipFill rotWithShape="1">
          <a:blip r:embed="rId5">
            <a:extLst>
              <a:ext uri="{28A0092B-C50C-407E-A947-70E740481C1C}">
                <a14:useLocalDpi xmlns:a14="http://schemas.microsoft.com/office/drawing/2010/main" val="0"/>
              </a:ext>
            </a:extLst>
          </a:blip>
          <a:srcRect l="1702" t="24715" r="2286" b="7657"/>
          <a:stretch/>
        </p:blipFill>
        <p:spPr>
          <a:xfrm>
            <a:off x="4975696" y="2637694"/>
            <a:ext cx="2258251" cy="1534511"/>
          </a:xfrm>
          <a:prstGeom prst="rect">
            <a:avLst/>
          </a:prstGeom>
        </p:spPr>
      </p:pic>
      <p:sp>
        <p:nvSpPr>
          <p:cNvPr id="8" name="CaixaDeTexto 7"/>
          <p:cNvSpPr txBox="1"/>
          <p:nvPr/>
        </p:nvSpPr>
        <p:spPr>
          <a:xfrm>
            <a:off x="5173859" y="1249850"/>
            <a:ext cx="979122" cy="400110"/>
          </a:xfrm>
          <a:prstGeom prst="rect">
            <a:avLst/>
          </a:prstGeom>
          <a:noFill/>
        </p:spPr>
        <p:txBody>
          <a:bodyPr wrap="square" rtlCol="0">
            <a:spAutoFit/>
          </a:bodyPr>
          <a:lstStyle/>
          <a:p>
            <a:pPr algn="ctr"/>
            <a:r>
              <a:rPr lang="pt-BR" sz="1000" dirty="0" smtClean="0"/>
              <a:t>Histograma dos atributos</a:t>
            </a:r>
            <a:endParaRPr lang="pt-BR" sz="1000" dirty="0"/>
          </a:p>
        </p:txBody>
      </p:sp>
      <p:sp>
        <p:nvSpPr>
          <p:cNvPr id="9" name="CaixaDeTexto 8"/>
          <p:cNvSpPr txBox="1"/>
          <p:nvPr/>
        </p:nvSpPr>
        <p:spPr>
          <a:xfrm>
            <a:off x="5442446" y="2588004"/>
            <a:ext cx="742637" cy="400110"/>
          </a:xfrm>
          <a:prstGeom prst="rect">
            <a:avLst/>
          </a:prstGeom>
          <a:noFill/>
        </p:spPr>
        <p:txBody>
          <a:bodyPr wrap="square" rtlCol="0">
            <a:spAutoFit/>
          </a:bodyPr>
          <a:lstStyle/>
          <a:p>
            <a:pPr algn="ctr"/>
            <a:r>
              <a:rPr lang="pt-BR" sz="1000" dirty="0" smtClean="0"/>
              <a:t>Superfície de erro</a:t>
            </a:r>
            <a:endParaRPr lang="pt-BR" sz="1000" dirty="0"/>
          </a:p>
        </p:txBody>
      </p:sp>
      <mc:AlternateContent xmlns:mc="http://schemas.openxmlformats.org/markup-compatibility/2006" xmlns:a14="http://schemas.microsoft.com/office/drawing/2010/main">
        <mc:Choice Requires="a14">
          <p:sp>
            <p:nvSpPr>
              <p:cNvPr id="17" name="Rectangle 17"/>
              <p:cNvSpPr/>
              <p:nvPr/>
            </p:nvSpPr>
            <p:spPr>
              <a:xfrm>
                <a:off x="4918248" y="6396336"/>
                <a:ext cx="2373146"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𝑥</m:t>
                          </m:r>
                        </m:e>
                        <m:sub>
                          <m:r>
                            <a:rPr lang="pt-BR" sz="1200" i="1">
                              <a:latin typeface="Cambria Math" panose="02040503050406030204" pitchFamily="18" charset="0"/>
                            </a:rPr>
                            <m:t>1</m:t>
                          </m:r>
                        </m:sub>
                      </m:sSub>
                      <m:r>
                        <a:rPr lang="pt-BR" sz="1200" b="0" i="0" smtClean="0">
                          <a:latin typeface="Cambria Math" panose="02040503050406030204" pitchFamily="18" charset="0"/>
                        </a:rPr>
                        <m:t>=2∗</m:t>
                      </m:r>
                      <m:r>
                        <m:rPr>
                          <m:sty m:val="p"/>
                        </m:rPr>
                        <a:rPr lang="pt-BR" sz="1200" b="0" i="0" smtClean="0">
                          <a:latin typeface="Cambria Math" panose="02040503050406030204" pitchFamily="18" charset="0"/>
                        </a:rPr>
                        <m:t>randn</m:t>
                      </m:r>
                      <m:d>
                        <m:dPr>
                          <m:ctrlPr>
                            <a:rPr lang="pt-BR" sz="1200" b="0" i="1" smtClean="0">
                              <a:latin typeface="Cambria Math" panose="02040503050406030204" pitchFamily="18" charset="0"/>
                            </a:rPr>
                          </m:ctrlPr>
                        </m:dPr>
                        <m:e>
                          <m:r>
                            <m:rPr>
                              <m:sty m:val="p"/>
                            </m:rPr>
                            <a:rPr lang="pt-BR" sz="1200" b="0" i="0" smtClean="0">
                              <a:latin typeface="Cambria Math" panose="02040503050406030204" pitchFamily="18" charset="0"/>
                            </a:rPr>
                            <m:t>N</m:t>
                          </m:r>
                          <m:r>
                            <a:rPr lang="pt-BR" sz="1200" b="0" i="0" smtClean="0">
                              <a:latin typeface="Cambria Math" panose="02040503050406030204" pitchFamily="18" charset="0"/>
                            </a:rPr>
                            <m:t>,1</m:t>
                          </m:r>
                        </m:e>
                      </m:d>
                    </m:oMath>
                  </m:oMathPara>
                </a14:m>
                <a:endParaRPr lang="pt-BR" sz="1200" b="0" dirty="0"/>
              </a:p>
              <a:p>
                <a:pPr/>
                <a14:m>
                  <m:oMathPara xmlns:m="http://schemas.openxmlformats.org/officeDocument/2006/math">
                    <m:oMathParaPr>
                      <m:jc m:val="centerGroup"/>
                    </m:oMathParaPr>
                    <m:oMath xmlns:m="http://schemas.openxmlformats.org/officeDocument/2006/math">
                      <m:sSub>
                        <m:sSubPr>
                          <m:ctrlPr>
                            <a:rPr lang="pt-BR" sz="1200" i="1">
                              <a:latin typeface="Cambria Math" panose="02040503050406030204" pitchFamily="18" charset="0"/>
                            </a:rPr>
                          </m:ctrlPr>
                        </m:sSubPr>
                        <m:e>
                          <m:r>
                            <a:rPr lang="pt-BR" sz="1200" i="1">
                              <a:latin typeface="Cambria Math" panose="02040503050406030204" pitchFamily="18" charset="0"/>
                            </a:rPr>
                            <m:t>𝑥</m:t>
                          </m:r>
                        </m:e>
                        <m:sub>
                          <m:r>
                            <a:rPr lang="pt-BR" sz="1200" b="0" i="1" smtClean="0">
                              <a:latin typeface="Cambria Math" panose="02040503050406030204" pitchFamily="18" charset="0"/>
                            </a:rPr>
                            <m:t>2</m:t>
                          </m:r>
                        </m:sub>
                      </m:sSub>
                      <m:r>
                        <a:rPr lang="pt-BR" sz="1200" b="0" i="1" smtClean="0">
                          <a:latin typeface="Cambria Math" panose="02040503050406030204" pitchFamily="18" charset="0"/>
                        </a:rPr>
                        <m:t>=</m:t>
                      </m:r>
                      <m:r>
                        <m:rPr>
                          <m:sty m:val="p"/>
                        </m:rPr>
                        <a:rPr lang="pt-BR" sz="1200">
                          <a:latin typeface="Cambria Math" panose="02040503050406030204" pitchFamily="18" charset="0"/>
                        </a:rPr>
                        <m:t>randn</m:t>
                      </m:r>
                      <m:d>
                        <m:dPr>
                          <m:ctrlPr>
                            <a:rPr lang="pt-BR" sz="1200" i="1">
                              <a:latin typeface="Cambria Math" panose="02040503050406030204" pitchFamily="18" charset="0"/>
                            </a:rPr>
                          </m:ctrlPr>
                        </m:dPr>
                        <m:e>
                          <m:r>
                            <m:rPr>
                              <m:sty m:val="p"/>
                            </m:rPr>
                            <a:rPr lang="pt-BR" sz="1200" b="0" i="0" smtClean="0">
                              <a:latin typeface="Cambria Math" panose="02040503050406030204" pitchFamily="18" charset="0"/>
                            </a:rPr>
                            <m:t>N</m:t>
                          </m:r>
                          <m:r>
                            <a:rPr lang="pt-BR" sz="1200">
                              <a:latin typeface="Cambria Math" panose="02040503050406030204" pitchFamily="18" charset="0"/>
                            </a:rPr>
                            <m:t>,1</m:t>
                          </m:r>
                        </m:e>
                      </m:d>
                    </m:oMath>
                  </m:oMathPara>
                </a14:m>
                <a:endParaRPr lang="pt-BR" sz="1200" dirty="0"/>
              </a:p>
            </p:txBody>
          </p:sp>
        </mc:Choice>
        <mc:Fallback xmlns="">
          <p:sp>
            <p:nvSpPr>
              <p:cNvPr id="17" name="Rectangle 17"/>
              <p:cNvSpPr>
                <a:spLocks noRot="1" noChangeAspect="1" noMove="1" noResize="1" noEditPoints="1" noAdjustHandles="1" noChangeArrowheads="1" noChangeShapeType="1" noTextEdit="1"/>
              </p:cNvSpPr>
              <p:nvPr/>
            </p:nvSpPr>
            <p:spPr>
              <a:xfrm>
                <a:off x="4918248" y="6396336"/>
                <a:ext cx="2373146" cy="461665"/>
              </a:xfrm>
              <a:prstGeom prst="rect">
                <a:avLst/>
              </a:prstGeom>
              <a:blipFill rotWithShape="0">
                <a:blip r:embed="rId6"/>
                <a:stretch>
                  <a:fillRect/>
                </a:stretch>
              </a:blipFill>
            </p:spPr>
            <p:txBody>
              <a:bodyPr/>
              <a:lstStyle/>
              <a:p>
                <a:r>
                  <a:rPr lang="pt-BR">
                    <a:noFill/>
                  </a:rPr>
                  <a:t> </a:t>
                </a:r>
              </a:p>
            </p:txBody>
          </p:sp>
        </mc:Fallback>
      </mc:AlternateContent>
      <p:pic>
        <p:nvPicPr>
          <p:cNvPr id="18" name="Imagem 17"/>
          <p:cNvPicPr>
            <a:picLocks noChangeAspect="1"/>
          </p:cNvPicPr>
          <p:nvPr/>
        </p:nvPicPr>
        <p:blipFill rotWithShape="1">
          <a:blip r:embed="rId7">
            <a:extLst>
              <a:ext uri="{28A0092B-C50C-407E-A947-70E740481C1C}">
                <a14:useLocalDpi xmlns:a14="http://schemas.microsoft.com/office/drawing/2010/main" val="0"/>
              </a:ext>
            </a:extLst>
          </a:blip>
          <a:srcRect l="1299" t="4009" r="1326" b="1743"/>
          <a:stretch/>
        </p:blipFill>
        <p:spPr>
          <a:xfrm>
            <a:off x="4918248" y="4220738"/>
            <a:ext cx="2373146" cy="2236910"/>
          </a:xfrm>
          <a:prstGeom prst="rect">
            <a:avLst/>
          </a:prstGeom>
        </p:spPr>
      </p:pic>
      <mc:AlternateContent xmlns:mc="http://schemas.openxmlformats.org/markup-compatibility/2006" xmlns:a14="http://schemas.microsoft.com/office/drawing/2010/main">
        <mc:Choice Requires="a14">
          <p:sp>
            <p:nvSpPr>
              <p:cNvPr id="19" name="Rectangle 18"/>
              <p:cNvSpPr/>
              <p:nvPr/>
            </p:nvSpPr>
            <p:spPr>
              <a:xfrm>
                <a:off x="7387717" y="6396336"/>
                <a:ext cx="2378900"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𝑥</m:t>
                          </m:r>
                        </m:e>
                        <m:sub>
                          <m:r>
                            <a:rPr lang="pt-BR" sz="1200" i="1">
                              <a:latin typeface="Cambria Math" panose="02040503050406030204" pitchFamily="18" charset="0"/>
                            </a:rPr>
                            <m:t>1</m:t>
                          </m:r>
                        </m:sub>
                      </m:sSub>
                      <m:r>
                        <a:rPr lang="pt-BR" sz="1200" b="0" i="0" smtClean="0">
                          <a:latin typeface="Cambria Math" panose="02040503050406030204" pitchFamily="18" charset="0"/>
                        </a:rPr>
                        <m:t>=</m:t>
                      </m:r>
                      <m:r>
                        <m:rPr>
                          <m:sty m:val="p"/>
                        </m:rPr>
                        <a:rPr lang="pt-BR" sz="1200" b="0" i="0" smtClean="0">
                          <a:latin typeface="Cambria Math" panose="02040503050406030204" pitchFamily="18" charset="0"/>
                        </a:rPr>
                        <m:t>randn</m:t>
                      </m:r>
                      <m:d>
                        <m:dPr>
                          <m:ctrlPr>
                            <a:rPr lang="pt-BR" sz="1200" b="0" i="1" smtClean="0">
                              <a:latin typeface="Cambria Math" panose="02040503050406030204" pitchFamily="18" charset="0"/>
                            </a:rPr>
                          </m:ctrlPr>
                        </m:dPr>
                        <m:e>
                          <m:r>
                            <m:rPr>
                              <m:sty m:val="p"/>
                            </m:rPr>
                            <a:rPr lang="pt-BR" sz="1200" b="0" i="0" smtClean="0">
                              <a:latin typeface="Cambria Math" panose="02040503050406030204" pitchFamily="18" charset="0"/>
                            </a:rPr>
                            <m:t>N</m:t>
                          </m:r>
                          <m:r>
                            <a:rPr lang="pt-BR" sz="1200" b="0" i="0" smtClean="0">
                              <a:latin typeface="Cambria Math" panose="02040503050406030204" pitchFamily="18" charset="0"/>
                            </a:rPr>
                            <m:t>,1</m:t>
                          </m:r>
                        </m:e>
                      </m:d>
                    </m:oMath>
                  </m:oMathPara>
                </a14:m>
                <a:endParaRPr lang="pt-BR" sz="1200" b="0" dirty="0"/>
              </a:p>
              <a:p>
                <a:pPr/>
                <a14:m>
                  <m:oMathPara xmlns:m="http://schemas.openxmlformats.org/officeDocument/2006/math">
                    <m:oMathParaPr>
                      <m:jc m:val="centerGroup"/>
                    </m:oMathParaPr>
                    <m:oMath xmlns:m="http://schemas.openxmlformats.org/officeDocument/2006/math">
                      <m:sSub>
                        <m:sSubPr>
                          <m:ctrlPr>
                            <a:rPr lang="pt-BR" sz="1200" i="1">
                              <a:latin typeface="Cambria Math" panose="02040503050406030204" pitchFamily="18" charset="0"/>
                            </a:rPr>
                          </m:ctrlPr>
                        </m:sSubPr>
                        <m:e>
                          <m:r>
                            <a:rPr lang="pt-BR" sz="1200" i="1">
                              <a:latin typeface="Cambria Math" panose="02040503050406030204" pitchFamily="18" charset="0"/>
                            </a:rPr>
                            <m:t>𝑥</m:t>
                          </m:r>
                        </m:e>
                        <m:sub>
                          <m:r>
                            <a:rPr lang="pt-BR" sz="1200" b="0" i="1" smtClean="0">
                              <a:latin typeface="Cambria Math" panose="02040503050406030204" pitchFamily="18" charset="0"/>
                            </a:rPr>
                            <m:t>2</m:t>
                          </m:r>
                        </m:sub>
                      </m:sSub>
                      <m:r>
                        <a:rPr lang="pt-BR" sz="1200" b="0" i="1" smtClean="0">
                          <a:latin typeface="Cambria Math" panose="02040503050406030204" pitchFamily="18" charset="0"/>
                        </a:rPr>
                        <m:t>=</m:t>
                      </m:r>
                      <m:r>
                        <a:rPr lang="pt-BR" sz="1200">
                          <a:latin typeface="Cambria Math" panose="02040503050406030204" pitchFamily="18" charset="0"/>
                        </a:rPr>
                        <m:t>2∗</m:t>
                      </m:r>
                      <m:r>
                        <m:rPr>
                          <m:sty m:val="p"/>
                        </m:rPr>
                        <a:rPr lang="pt-BR" sz="1200">
                          <a:latin typeface="Cambria Math" panose="02040503050406030204" pitchFamily="18" charset="0"/>
                        </a:rPr>
                        <m:t>randn</m:t>
                      </m:r>
                      <m:d>
                        <m:dPr>
                          <m:ctrlPr>
                            <a:rPr lang="pt-BR" sz="1200" i="1">
                              <a:latin typeface="Cambria Math" panose="02040503050406030204" pitchFamily="18" charset="0"/>
                            </a:rPr>
                          </m:ctrlPr>
                        </m:dPr>
                        <m:e>
                          <m:r>
                            <m:rPr>
                              <m:sty m:val="p"/>
                            </m:rPr>
                            <a:rPr lang="pt-BR" sz="1200" b="0" i="0" smtClean="0">
                              <a:latin typeface="Cambria Math" panose="02040503050406030204" pitchFamily="18" charset="0"/>
                            </a:rPr>
                            <m:t>N</m:t>
                          </m:r>
                          <m:r>
                            <a:rPr lang="pt-BR" sz="1200">
                              <a:latin typeface="Cambria Math" panose="02040503050406030204" pitchFamily="18" charset="0"/>
                            </a:rPr>
                            <m:t>,1</m:t>
                          </m:r>
                        </m:e>
                      </m:d>
                    </m:oMath>
                  </m:oMathPara>
                </a14:m>
                <a:endParaRPr lang="pt-BR" sz="1200" dirty="0"/>
              </a:p>
            </p:txBody>
          </p:sp>
        </mc:Choice>
        <mc:Fallback xmlns="">
          <p:sp>
            <p:nvSpPr>
              <p:cNvPr id="19" name="Rectangle 18"/>
              <p:cNvSpPr>
                <a:spLocks noRot="1" noChangeAspect="1" noMove="1" noResize="1" noEditPoints="1" noAdjustHandles="1" noChangeArrowheads="1" noChangeShapeType="1" noTextEdit="1"/>
              </p:cNvSpPr>
              <p:nvPr/>
            </p:nvSpPr>
            <p:spPr>
              <a:xfrm>
                <a:off x="7387717" y="6396336"/>
                <a:ext cx="2378900" cy="461665"/>
              </a:xfrm>
              <a:prstGeom prst="rect">
                <a:avLst/>
              </a:prstGeom>
              <a:blipFill rotWithShape="0">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9806785" y="6396335"/>
                <a:ext cx="2372994"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𝑥</m:t>
                          </m:r>
                        </m:e>
                        <m:sub>
                          <m:r>
                            <a:rPr lang="pt-BR" sz="1200" i="1">
                              <a:latin typeface="Cambria Math" panose="02040503050406030204" pitchFamily="18" charset="0"/>
                            </a:rPr>
                            <m:t>1</m:t>
                          </m:r>
                        </m:sub>
                      </m:sSub>
                      <m:r>
                        <a:rPr lang="pt-BR" sz="1200" b="0" i="0" smtClean="0">
                          <a:latin typeface="Cambria Math" panose="02040503050406030204" pitchFamily="18" charset="0"/>
                        </a:rPr>
                        <m:t>=2∗</m:t>
                      </m:r>
                      <m:r>
                        <m:rPr>
                          <m:sty m:val="p"/>
                        </m:rPr>
                        <a:rPr lang="pt-BR" sz="1200" b="0" i="0" smtClean="0">
                          <a:latin typeface="Cambria Math" panose="02040503050406030204" pitchFamily="18" charset="0"/>
                        </a:rPr>
                        <m:t>randn</m:t>
                      </m:r>
                      <m:d>
                        <m:dPr>
                          <m:ctrlPr>
                            <a:rPr lang="pt-BR" sz="1200" b="0" i="1" smtClean="0">
                              <a:latin typeface="Cambria Math" panose="02040503050406030204" pitchFamily="18" charset="0"/>
                            </a:rPr>
                          </m:ctrlPr>
                        </m:dPr>
                        <m:e>
                          <m:r>
                            <m:rPr>
                              <m:sty m:val="p"/>
                            </m:rPr>
                            <a:rPr lang="pt-BR" sz="1200" b="0" i="0" smtClean="0">
                              <a:latin typeface="Cambria Math" panose="02040503050406030204" pitchFamily="18" charset="0"/>
                            </a:rPr>
                            <m:t>N</m:t>
                          </m:r>
                          <m:r>
                            <a:rPr lang="pt-BR" sz="1200" b="0" i="0" smtClean="0">
                              <a:latin typeface="Cambria Math" panose="02040503050406030204" pitchFamily="18" charset="0"/>
                            </a:rPr>
                            <m:t>,1</m:t>
                          </m:r>
                        </m:e>
                      </m:d>
                    </m:oMath>
                  </m:oMathPara>
                </a14:m>
                <a:endParaRPr lang="pt-BR" sz="1200" b="0" dirty="0"/>
              </a:p>
              <a:p>
                <a:pPr/>
                <a14:m>
                  <m:oMathPara xmlns:m="http://schemas.openxmlformats.org/officeDocument/2006/math">
                    <m:oMathParaPr>
                      <m:jc m:val="centerGroup"/>
                    </m:oMathParaPr>
                    <m:oMath xmlns:m="http://schemas.openxmlformats.org/officeDocument/2006/math">
                      <m:sSub>
                        <m:sSubPr>
                          <m:ctrlPr>
                            <a:rPr lang="pt-BR" sz="1200" i="1">
                              <a:latin typeface="Cambria Math" panose="02040503050406030204" pitchFamily="18" charset="0"/>
                            </a:rPr>
                          </m:ctrlPr>
                        </m:sSubPr>
                        <m:e>
                          <m:r>
                            <a:rPr lang="pt-BR" sz="1200" i="1">
                              <a:latin typeface="Cambria Math" panose="02040503050406030204" pitchFamily="18" charset="0"/>
                            </a:rPr>
                            <m:t>𝑥</m:t>
                          </m:r>
                        </m:e>
                        <m:sub>
                          <m:r>
                            <a:rPr lang="pt-BR" sz="1200" b="0" i="1" smtClean="0">
                              <a:latin typeface="Cambria Math" panose="02040503050406030204" pitchFamily="18" charset="0"/>
                            </a:rPr>
                            <m:t>2</m:t>
                          </m:r>
                        </m:sub>
                      </m:sSub>
                      <m:r>
                        <a:rPr lang="pt-BR" sz="1200" b="0" i="1" smtClean="0">
                          <a:latin typeface="Cambria Math" panose="02040503050406030204" pitchFamily="18" charset="0"/>
                        </a:rPr>
                        <m:t>=</m:t>
                      </m:r>
                      <m:r>
                        <a:rPr lang="pt-BR" sz="1200">
                          <a:latin typeface="Cambria Math" panose="02040503050406030204" pitchFamily="18" charset="0"/>
                        </a:rPr>
                        <m:t>2∗</m:t>
                      </m:r>
                      <m:r>
                        <m:rPr>
                          <m:sty m:val="p"/>
                        </m:rPr>
                        <a:rPr lang="pt-BR" sz="1200">
                          <a:latin typeface="Cambria Math" panose="02040503050406030204" pitchFamily="18" charset="0"/>
                        </a:rPr>
                        <m:t>randn</m:t>
                      </m:r>
                      <m:d>
                        <m:dPr>
                          <m:ctrlPr>
                            <a:rPr lang="pt-BR" sz="1200" i="1">
                              <a:latin typeface="Cambria Math" panose="02040503050406030204" pitchFamily="18" charset="0"/>
                            </a:rPr>
                          </m:ctrlPr>
                        </m:dPr>
                        <m:e>
                          <m:r>
                            <m:rPr>
                              <m:sty m:val="p"/>
                            </m:rPr>
                            <a:rPr lang="pt-BR" sz="1200" b="0" i="0" smtClean="0">
                              <a:latin typeface="Cambria Math" panose="02040503050406030204" pitchFamily="18" charset="0"/>
                            </a:rPr>
                            <m:t>N</m:t>
                          </m:r>
                          <m:r>
                            <a:rPr lang="pt-BR" sz="1200">
                              <a:latin typeface="Cambria Math" panose="02040503050406030204" pitchFamily="18" charset="0"/>
                            </a:rPr>
                            <m:t>,1</m:t>
                          </m:r>
                        </m:e>
                      </m:d>
                    </m:oMath>
                  </m:oMathPara>
                </a14:m>
                <a:endParaRPr lang="pt-BR" sz="1200" dirty="0"/>
              </a:p>
            </p:txBody>
          </p:sp>
        </mc:Choice>
        <mc:Fallback xmlns="">
          <p:sp>
            <p:nvSpPr>
              <p:cNvPr id="20" name="Rectangle 19"/>
              <p:cNvSpPr>
                <a:spLocks noRot="1" noChangeAspect="1" noMove="1" noResize="1" noEditPoints="1" noAdjustHandles="1" noChangeArrowheads="1" noChangeShapeType="1" noTextEdit="1"/>
              </p:cNvSpPr>
              <p:nvPr/>
            </p:nvSpPr>
            <p:spPr>
              <a:xfrm>
                <a:off x="9806785" y="6396335"/>
                <a:ext cx="2372994" cy="461665"/>
              </a:xfrm>
              <a:prstGeom prst="rect">
                <a:avLst/>
              </a:prstGeom>
              <a:blipFill rotWithShape="0">
                <a:blip r:embed="rId9"/>
                <a:stretch>
                  <a:fillRect/>
                </a:stretch>
              </a:blipFill>
            </p:spPr>
            <p:txBody>
              <a:bodyPr/>
              <a:lstStyle/>
              <a:p>
                <a:r>
                  <a:rPr lang="pt-BR">
                    <a:noFill/>
                  </a:rPr>
                  <a:t> </a:t>
                </a:r>
              </a:p>
            </p:txBody>
          </p:sp>
        </mc:Fallback>
      </mc:AlternateContent>
      <p:pic>
        <p:nvPicPr>
          <p:cNvPr id="21" name="Imagem 20"/>
          <p:cNvPicPr>
            <a:picLocks noChangeAspect="1"/>
          </p:cNvPicPr>
          <p:nvPr/>
        </p:nvPicPr>
        <p:blipFill rotWithShape="1">
          <a:blip r:embed="rId10">
            <a:extLst>
              <a:ext uri="{28A0092B-C50C-407E-A947-70E740481C1C}">
                <a14:useLocalDpi xmlns:a14="http://schemas.microsoft.com/office/drawing/2010/main" val="0"/>
              </a:ext>
            </a:extLst>
          </a:blip>
          <a:srcRect l="1390" t="1190" r="732" b="2024"/>
          <a:stretch/>
        </p:blipFill>
        <p:spPr>
          <a:xfrm>
            <a:off x="7451921" y="1202528"/>
            <a:ext cx="2137328" cy="1386633"/>
          </a:xfrm>
          <a:prstGeom prst="rect">
            <a:avLst/>
          </a:prstGeom>
        </p:spPr>
      </p:pic>
      <p:pic>
        <p:nvPicPr>
          <p:cNvPr id="23" name="Imagem 22"/>
          <p:cNvPicPr>
            <a:picLocks noChangeAspect="1"/>
          </p:cNvPicPr>
          <p:nvPr/>
        </p:nvPicPr>
        <p:blipFill rotWithShape="1">
          <a:blip r:embed="rId11">
            <a:extLst>
              <a:ext uri="{28A0092B-C50C-407E-A947-70E740481C1C}">
                <a14:useLocalDpi xmlns:a14="http://schemas.microsoft.com/office/drawing/2010/main" val="0"/>
              </a:ext>
            </a:extLst>
          </a:blip>
          <a:srcRect l="2011" t="25241" r="2756" b="7736"/>
          <a:stretch/>
        </p:blipFill>
        <p:spPr>
          <a:xfrm>
            <a:off x="7387717" y="2633914"/>
            <a:ext cx="2265736" cy="1538291"/>
          </a:xfrm>
          <a:prstGeom prst="rect">
            <a:avLst/>
          </a:prstGeom>
        </p:spPr>
      </p:pic>
      <p:pic>
        <p:nvPicPr>
          <p:cNvPr id="25" name="Imagem 24"/>
          <p:cNvPicPr>
            <a:picLocks noChangeAspect="1"/>
          </p:cNvPicPr>
          <p:nvPr/>
        </p:nvPicPr>
        <p:blipFill rotWithShape="1">
          <a:blip r:embed="rId12">
            <a:extLst>
              <a:ext uri="{28A0092B-C50C-407E-A947-70E740481C1C}">
                <a14:useLocalDpi xmlns:a14="http://schemas.microsoft.com/office/drawing/2010/main" val="0"/>
              </a:ext>
            </a:extLst>
          </a:blip>
          <a:srcRect l="1369" t="4046" r="1256" b="1816"/>
          <a:stretch/>
        </p:blipFill>
        <p:spPr>
          <a:xfrm>
            <a:off x="7387717" y="4219339"/>
            <a:ext cx="2378901" cy="2239707"/>
          </a:xfrm>
          <a:prstGeom prst="rect">
            <a:avLst/>
          </a:prstGeom>
        </p:spPr>
      </p:pic>
      <p:pic>
        <p:nvPicPr>
          <p:cNvPr id="27" name="Imagem 26"/>
          <p:cNvPicPr>
            <a:picLocks noChangeAspect="1"/>
          </p:cNvPicPr>
          <p:nvPr/>
        </p:nvPicPr>
        <p:blipFill rotWithShape="1">
          <a:blip r:embed="rId13">
            <a:extLst>
              <a:ext uri="{28A0092B-C50C-407E-A947-70E740481C1C}">
                <a14:useLocalDpi xmlns:a14="http://schemas.microsoft.com/office/drawing/2010/main" val="0"/>
              </a:ext>
            </a:extLst>
          </a:blip>
          <a:srcRect l="1410" t="2076" r="733" b="2473"/>
          <a:stretch/>
        </p:blipFill>
        <p:spPr>
          <a:xfrm>
            <a:off x="9892704" y="1201371"/>
            <a:ext cx="2201159" cy="1386633"/>
          </a:xfrm>
          <a:prstGeom prst="rect">
            <a:avLst/>
          </a:prstGeom>
        </p:spPr>
      </p:pic>
      <p:pic>
        <p:nvPicPr>
          <p:cNvPr id="29" name="Imagem 28"/>
          <p:cNvPicPr>
            <a:picLocks noChangeAspect="1"/>
          </p:cNvPicPr>
          <p:nvPr/>
        </p:nvPicPr>
        <p:blipFill rotWithShape="1">
          <a:blip r:embed="rId14">
            <a:extLst>
              <a:ext uri="{28A0092B-C50C-407E-A947-70E740481C1C}">
                <a14:useLocalDpi xmlns:a14="http://schemas.microsoft.com/office/drawing/2010/main" val="0"/>
              </a:ext>
            </a:extLst>
          </a:blip>
          <a:srcRect l="2053" t="25135" r="2466" b="7712"/>
          <a:stretch/>
        </p:blipFill>
        <p:spPr>
          <a:xfrm>
            <a:off x="9859681" y="2633913"/>
            <a:ext cx="2267204" cy="1538291"/>
          </a:xfrm>
          <a:prstGeom prst="rect">
            <a:avLst/>
          </a:prstGeom>
        </p:spPr>
      </p:pic>
      <p:pic>
        <p:nvPicPr>
          <p:cNvPr id="31" name="Imagem 30"/>
          <p:cNvPicPr>
            <a:picLocks noChangeAspect="1"/>
          </p:cNvPicPr>
          <p:nvPr/>
        </p:nvPicPr>
        <p:blipFill rotWithShape="1">
          <a:blip r:embed="rId15">
            <a:extLst>
              <a:ext uri="{28A0092B-C50C-407E-A947-70E740481C1C}">
                <a14:useLocalDpi xmlns:a14="http://schemas.microsoft.com/office/drawing/2010/main" val="0"/>
              </a:ext>
            </a:extLst>
          </a:blip>
          <a:srcRect l="1258" t="4072" r="1289" b="1546"/>
          <a:stretch/>
        </p:blipFill>
        <p:spPr>
          <a:xfrm>
            <a:off x="9806786" y="4220110"/>
            <a:ext cx="2372993" cy="2238164"/>
          </a:xfrm>
          <a:prstGeom prst="rect">
            <a:avLst/>
          </a:prstGeom>
        </p:spPr>
      </p:pic>
      <p:sp>
        <p:nvSpPr>
          <p:cNvPr id="10" name="CaixaDeTexto 9"/>
          <p:cNvSpPr txBox="1"/>
          <p:nvPr/>
        </p:nvSpPr>
        <p:spPr>
          <a:xfrm>
            <a:off x="5269279" y="4219339"/>
            <a:ext cx="826721" cy="400110"/>
          </a:xfrm>
          <a:prstGeom prst="rect">
            <a:avLst/>
          </a:prstGeom>
          <a:noFill/>
        </p:spPr>
        <p:txBody>
          <a:bodyPr wrap="square" rtlCol="0">
            <a:spAutoFit/>
          </a:bodyPr>
          <a:lstStyle/>
          <a:p>
            <a:pPr algn="ctr"/>
            <a:r>
              <a:rPr lang="pt-BR" sz="1000" dirty="0" smtClean="0"/>
              <a:t>Superfície de contorno</a:t>
            </a:r>
            <a:endParaRPr lang="pt-BR" sz="1000" dirty="0"/>
          </a:p>
        </p:txBody>
      </p:sp>
      <p:sp>
        <p:nvSpPr>
          <p:cNvPr id="33" name="Rectangle 23"/>
          <p:cNvSpPr/>
          <p:nvPr/>
        </p:nvSpPr>
        <p:spPr>
          <a:xfrm>
            <a:off x="275479" y="6497722"/>
            <a:ext cx="4642768" cy="307777"/>
          </a:xfrm>
          <a:prstGeom prst="rect">
            <a:avLst/>
          </a:prstGeom>
          <a:noFill/>
        </p:spPr>
        <p:txBody>
          <a:bodyPr wrap="square" rtlCol="0">
            <a:spAutoFit/>
          </a:bodyPr>
          <a:lstStyle/>
          <a:p>
            <a:r>
              <a:rPr lang="pt-BR" sz="1400" b="1" dirty="0">
                <a:solidFill>
                  <a:srgbClr val="00B0F0"/>
                </a:solidFill>
                <a:hlinkClick r:id="rId16"/>
              </a:rPr>
              <a:t>Exemplo: formatos_diferentes_da_superfície_de_erro.ipynb</a:t>
            </a:r>
            <a:endParaRPr lang="pt-BR" sz="1400" b="1" dirty="0">
              <a:solidFill>
                <a:srgbClr val="00B0F0"/>
              </a:solidFill>
            </a:endParaRPr>
          </a:p>
        </p:txBody>
      </p:sp>
    </p:spTree>
    <p:extLst>
      <p:ext uri="{BB962C8B-B14F-4D97-AF65-F5344CB8AC3E}">
        <p14:creationId xmlns:p14="http://schemas.microsoft.com/office/powerpoint/2010/main" val="20510110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17772" cy="1001220"/>
          </a:xfrm>
        </p:spPr>
        <p:txBody>
          <a:bodyPr/>
          <a:lstStyle/>
          <a:p>
            <a:r>
              <a:rPr lang="pt-BR" dirty="0"/>
              <a:t>Desvantagens da forma fechada (Eq. Normal)</a:t>
            </a:r>
            <a:endParaRPr lang="nl-BE"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198" y="1776248"/>
                <a:ext cx="11164615" cy="5081752"/>
              </a:xfrm>
            </p:spPr>
            <p:txBody>
              <a:bodyPr>
                <a:normAutofit fontScale="92500" lnSpcReduction="20000"/>
              </a:bodyPr>
              <a:lstStyle/>
              <a:p>
                <a:r>
                  <a:rPr lang="pt-BR" b="1" dirty="0"/>
                  <a:t>Alta complexidade computacional</a:t>
                </a:r>
                <a:r>
                  <a:rPr lang="pt-BR" dirty="0"/>
                  <a:t>: a solução da </a:t>
                </a:r>
                <a:r>
                  <a:rPr lang="pt-BR" b="1" i="1" dirty="0"/>
                  <a:t>equação normal</a:t>
                </a:r>
                <a:r>
                  <a:rPr lang="pt-BR" dirty="0"/>
                  <a:t> envolve o cálculo da inversa de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a:t>, o qual tem complexidade computacional que varia de </a:t>
                </a:r>
                <a14:m>
                  <m:oMath xmlns:m="http://schemas.openxmlformats.org/officeDocument/2006/math">
                    <m:r>
                      <a:rPr lang="pt-BR" b="0" i="1" smtClean="0">
                        <a:latin typeface="Cambria Math" panose="02040503050406030204" pitchFamily="18" charset="0"/>
                      </a:rPr>
                      <m:t>𝑂</m:t>
                    </m:r>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𝐾</m:t>
                        </m:r>
                      </m:e>
                      <m:sup>
                        <m:r>
                          <a:rPr lang="pt-BR" b="0" i="1" smtClean="0">
                            <a:latin typeface="Cambria Math" panose="02040503050406030204" pitchFamily="18" charset="0"/>
                          </a:rPr>
                          <m:t>2.4</m:t>
                        </m:r>
                      </m:sup>
                    </m:sSup>
                    <m:r>
                      <a:rPr lang="pt-BR" b="0" i="1" smtClean="0">
                        <a:latin typeface="Cambria Math" panose="02040503050406030204" pitchFamily="18" charset="0"/>
                      </a:rPr>
                      <m:t>)</m:t>
                    </m:r>
                  </m:oMath>
                </a14:m>
                <a:r>
                  <a:rPr lang="pt-BR" dirty="0"/>
                  <a:t> a </a:t>
                </a:r>
                <a14:m>
                  <m:oMath xmlns:m="http://schemas.openxmlformats.org/officeDocument/2006/math">
                    <m:r>
                      <a:rPr lang="pt-BR" i="1">
                        <a:latin typeface="Cambria Math" panose="02040503050406030204" pitchFamily="18" charset="0"/>
                      </a:rPr>
                      <m:t>𝑂</m:t>
                    </m:r>
                    <m:r>
                      <a:rPr lang="pt-BR" i="1">
                        <a:latin typeface="Cambria Math" panose="02040503050406030204" pitchFamily="18" charset="0"/>
                      </a:rPr>
                      <m:t>(</m:t>
                    </m:r>
                    <m:sSup>
                      <m:sSupPr>
                        <m:ctrlPr>
                          <a:rPr lang="pt-BR" i="1">
                            <a:latin typeface="Cambria Math" panose="02040503050406030204" pitchFamily="18" charset="0"/>
                          </a:rPr>
                        </m:ctrlPr>
                      </m:sSupPr>
                      <m:e>
                        <m:r>
                          <a:rPr lang="pt-BR" b="0" i="1" smtClean="0">
                            <a:latin typeface="Cambria Math" panose="02040503050406030204" pitchFamily="18" charset="0"/>
                          </a:rPr>
                          <m:t>𝐾</m:t>
                        </m:r>
                      </m:e>
                      <m:sup>
                        <m:r>
                          <a:rPr lang="pt-BR" b="0" i="1" smtClean="0">
                            <a:latin typeface="Cambria Math" panose="02040503050406030204" pitchFamily="18" charset="0"/>
                          </a:rPr>
                          <m:t>3</m:t>
                        </m:r>
                      </m:sup>
                    </m:sSup>
                    <m:r>
                      <a:rPr lang="pt-BR" i="1">
                        <a:latin typeface="Cambria Math" panose="02040503050406030204" pitchFamily="18" charset="0"/>
                      </a:rPr>
                      <m:t>)</m:t>
                    </m:r>
                  </m:oMath>
                </a14:m>
                <a:r>
                  <a:rPr lang="pt-BR" dirty="0" smtClean="0"/>
                  <a:t>, onde </a:t>
                </a:r>
                <a14:m>
                  <m:oMath xmlns:m="http://schemas.openxmlformats.org/officeDocument/2006/math">
                    <m:r>
                      <a:rPr lang="pt-BR" i="1">
                        <a:latin typeface="Cambria Math" panose="02040503050406030204" pitchFamily="18" charset="0"/>
                      </a:rPr>
                      <m:t>𝐾</m:t>
                    </m:r>
                  </m:oMath>
                </a14:m>
                <a:r>
                  <a:rPr lang="pt-BR" dirty="0" smtClean="0"/>
                  <a:t> é o número de atributos. </a:t>
                </a:r>
                <a:endParaRPr lang="pt-BR" dirty="0"/>
              </a:p>
              <a:p>
                <a:pPr lvl="1">
                  <a:buFont typeface="Wingdings" panose="05000000000000000000" pitchFamily="2" charset="2"/>
                  <a:buChar char="§"/>
                </a:pPr>
                <a:r>
                  <a:rPr lang="pt-BR" b="1" dirty="0"/>
                  <a:t>Exemplo</a:t>
                </a:r>
                <a:r>
                  <a:rPr lang="pt-BR" dirty="0"/>
                  <a:t>: Se o número de </a:t>
                </a:r>
                <a:r>
                  <a:rPr lang="pt-BR" b="1" i="1" dirty="0"/>
                  <a:t>atributos</a:t>
                </a:r>
                <a:r>
                  <a:rPr lang="pt-BR" dirty="0"/>
                  <a:t>, </a:t>
                </a:r>
                <a14:m>
                  <m:oMath xmlns:m="http://schemas.openxmlformats.org/officeDocument/2006/math">
                    <m:r>
                      <a:rPr lang="pt-BR" b="0" i="1" smtClean="0">
                        <a:latin typeface="Cambria Math" panose="02040503050406030204" pitchFamily="18" charset="0"/>
                      </a:rPr>
                      <m:t>𝐾</m:t>
                    </m:r>
                  </m:oMath>
                </a14:m>
                <a:r>
                  <a:rPr lang="pt-BR" dirty="0"/>
                  <a:t>,</a:t>
                </a:r>
                <a:r>
                  <a:rPr lang="pt-BR" b="1" i="1" dirty="0"/>
                  <a:t> </a:t>
                </a:r>
                <a:r>
                  <a:rPr lang="pt-BR" dirty="0"/>
                  <a:t>dobrar, o tempo para cálculo aumenta de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2</m:t>
                        </m:r>
                      </m:e>
                      <m:sup>
                        <m:r>
                          <a:rPr lang="pt-BR" b="0" i="1" smtClean="0">
                            <a:latin typeface="Cambria Math" panose="02040503050406030204" pitchFamily="18" charset="0"/>
                          </a:rPr>
                          <m:t>2.4</m:t>
                        </m:r>
                      </m:sup>
                    </m:sSup>
                    <m:r>
                      <a:rPr lang="pt-BR" b="0" i="1" smtClean="0">
                        <a:latin typeface="Cambria Math" panose="02040503050406030204" pitchFamily="18" charset="0"/>
                      </a:rPr>
                      <m:t>=5.3</m:t>
                    </m:r>
                  </m:oMath>
                </a14:m>
                <a:r>
                  <a:rPr lang="pt-BR" dirty="0"/>
                  <a:t> a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2</m:t>
                        </m:r>
                      </m:e>
                      <m:sup>
                        <m:r>
                          <a:rPr lang="pt-BR" b="0" i="1" smtClean="0">
                            <a:latin typeface="Cambria Math" panose="02040503050406030204" pitchFamily="18" charset="0"/>
                          </a:rPr>
                          <m:t>3</m:t>
                        </m:r>
                      </m:sup>
                    </m:sSup>
                    <m:r>
                      <a:rPr lang="pt-BR" i="1">
                        <a:latin typeface="Cambria Math" panose="02040503050406030204" pitchFamily="18" charset="0"/>
                      </a:rPr>
                      <m:t>=</m:t>
                    </m:r>
                    <m:r>
                      <a:rPr lang="pt-BR" b="0" i="1" smtClean="0">
                        <a:latin typeface="Cambria Math" panose="02040503050406030204" pitchFamily="18" charset="0"/>
                      </a:rPr>
                      <m:t>8</m:t>
                    </m:r>
                  </m:oMath>
                </a14:m>
                <a:r>
                  <a:rPr lang="pt-BR" dirty="0"/>
                  <a:t> vezes.</a:t>
                </a:r>
              </a:p>
              <a:p>
                <a:r>
                  <a:rPr lang="pt-BR" dirty="0"/>
                  <a:t>Dependendo do número de </a:t>
                </a:r>
                <a:r>
                  <a:rPr lang="pt-BR" b="1" i="1" dirty="0"/>
                  <a:t>exemplos</a:t>
                </a:r>
                <a:r>
                  <a:rPr lang="pt-BR" dirty="0"/>
                  <a:t>, </a:t>
                </a:r>
                <a14:m>
                  <m:oMath xmlns:m="http://schemas.openxmlformats.org/officeDocument/2006/math">
                    <m:r>
                      <a:rPr lang="pt-BR" b="0" i="1" smtClean="0">
                        <a:latin typeface="Cambria Math" panose="02040503050406030204" pitchFamily="18" charset="0"/>
                      </a:rPr>
                      <m:t>𝑁</m:t>
                    </m:r>
                  </m:oMath>
                </a14:m>
                <a:r>
                  <a:rPr lang="pt-BR" dirty="0"/>
                  <a:t>, e de </a:t>
                </a:r>
                <a:r>
                  <a:rPr lang="pt-BR" b="1" i="1" dirty="0"/>
                  <a:t>atributos</a:t>
                </a:r>
                <a:r>
                  <a:rPr lang="pt-BR" dirty="0"/>
                  <a:t>, </a:t>
                </a:r>
                <a14:m>
                  <m:oMath xmlns:m="http://schemas.openxmlformats.org/officeDocument/2006/math">
                    <m:r>
                      <a:rPr lang="pt-BR" b="1" i="1" smtClean="0">
                        <a:latin typeface="Cambria Math" panose="02040503050406030204" pitchFamily="18" charset="0"/>
                      </a:rPr>
                      <m:t>𝒙</m:t>
                    </m:r>
                  </m:oMath>
                </a14:m>
                <a:r>
                  <a:rPr lang="pt-BR" dirty="0"/>
                  <a:t>, a matriz </a:t>
                </a:r>
                <a14:m>
                  <m:oMath xmlns:m="http://schemas.openxmlformats.org/officeDocument/2006/math">
                    <m:r>
                      <a:rPr lang="pt-BR" b="1" i="1">
                        <a:latin typeface="Cambria Math" panose="02040503050406030204" pitchFamily="18" charset="0"/>
                      </a:rPr>
                      <m:t>𝜱</m:t>
                    </m:r>
                  </m:oMath>
                </a14:m>
                <a:r>
                  <a:rPr lang="pt-BR" dirty="0"/>
                  <a:t> pode consumir muita memória.</a:t>
                </a:r>
              </a:p>
              <a:p>
                <a:r>
                  <a:rPr lang="pt-BR" b="1" dirty="0">
                    <a:solidFill>
                      <a:srgbClr val="FF0000"/>
                    </a:solidFill>
                  </a:rPr>
                  <a:t>Portanto, essa abordagem não é escalonável!</a:t>
                </a:r>
              </a:p>
              <a:p>
                <a:r>
                  <a:rPr lang="pt-BR" dirty="0"/>
                  <a:t>Adicionalmente, para irmos além dos modelos lineares (i.e., modelos </a:t>
                </a:r>
                <a:r>
                  <a:rPr lang="pt-BR" dirty="0" smtClean="0"/>
                  <a:t>não-lineares </a:t>
                </a:r>
                <a:r>
                  <a:rPr lang="pt-BR" dirty="0"/>
                  <a:t>como classificadores e redes </a:t>
                </a:r>
                <a:r>
                  <a:rPr lang="pt-BR" dirty="0" smtClean="0"/>
                  <a:t>neurais) </a:t>
                </a:r>
                <a:r>
                  <a:rPr lang="pt-BR" dirty="0"/>
                  <a:t>precisamos lidar com o fato de que </a:t>
                </a:r>
                <a:r>
                  <a:rPr lang="pt-BR" smtClean="0"/>
                  <a:t>nem sempre existem </a:t>
                </a:r>
                <a:r>
                  <a:rPr lang="pt-BR" dirty="0"/>
                  <a:t>formas fechadas como a </a:t>
                </a:r>
                <a:r>
                  <a:rPr lang="pt-BR" b="1" dirty="0"/>
                  <a:t>equação normal</a:t>
                </a:r>
                <a:r>
                  <a:rPr lang="pt-BR" dirty="0"/>
                  <a:t>.</a:t>
                </a:r>
              </a:p>
              <a:p>
                <a:r>
                  <a:rPr lang="pt-BR" b="1" dirty="0"/>
                  <a:t>Solução</a:t>
                </a:r>
                <a:r>
                  <a:rPr lang="pt-BR" dirty="0"/>
                  <a:t>: abordagens </a:t>
                </a:r>
                <a:r>
                  <a:rPr lang="pt-BR" dirty="0" smtClean="0"/>
                  <a:t>iterativas.</a:t>
                </a:r>
                <a:endParaRPr lang="pt-BR" dirty="0"/>
              </a:p>
              <a:p>
                <a:pPr lvl="1">
                  <a:buFont typeface="Wingdings" panose="05000000000000000000" pitchFamily="2" charset="2"/>
                  <a:buChar char="§"/>
                </a:pPr>
                <a:r>
                  <a:rPr lang="pt-BR" dirty="0" smtClean="0"/>
                  <a:t>São </a:t>
                </a:r>
                <a:r>
                  <a:rPr lang="pt-BR" dirty="0"/>
                  <a:t>métodos que “</a:t>
                </a:r>
                <a:r>
                  <a:rPr lang="pt-BR" b="1" i="1" dirty="0"/>
                  <a:t>procuram</a:t>
                </a:r>
                <a:r>
                  <a:rPr lang="pt-BR" dirty="0"/>
                  <a:t>” de forma iterativa os pesos ótimos no espaço de </a:t>
                </a:r>
                <a:r>
                  <a:rPr lang="pt-BR" dirty="0" smtClean="0"/>
                  <a:t>soluções.</a:t>
                </a:r>
              </a:p>
              <a:p>
                <a:pPr lvl="2">
                  <a:buFont typeface="Courier New" panose="02070309020205020404" pitchFamily="49" charset="0"/>
                  <a:buChar char="o"/>
                </a:pPr>
                <a:r>
                  <a:rPr lang="pt-BR" b="1" i="1" dirty="0"/>
                  <a:t>E</a:t>
                </a:r>
                <a:r>
                  <a:rPr lang="pt-BR" b="1" i="1" dirty="0" smtClean="0"/>
                  <a:t>spaço </a:t>
                </a:r>
                <a:r>
                  <a:rPr lang="pt-BR" b="1" i="1" dirty="0"/>
                  <a:t>de soluções </a:t>
                </a:r>
                <a:r>
                  <a:rPr lang="pt-BR" dirty="0" smtClean="0"/>
                  <a:t>é um outro nome para a </a:t>
                </a:r>
                <a:r>
                  <a:rPr lang="pt-BR" b="1" i="1" dirty="0" smtClean="0"/>
                  <a:t>superfície de erro</a:t>
                </a:r>
                <a:r>
                  <a:rPr lang="pt-BR" dirty="0" smtClean="0"/>
                  <a:t>.</a:t>
                </a:r>
                <a:endParaRPr lang="pt-BR" dirty="0"/>
              </a:p>
              <a:p>
                <a:pPr lvl="1">
                  <a:buFont typeface="Wingdings" panose="05000000000000000000" pitchFamily="2" charset="2"/>
                  <a:buChar char="§"/>
                </a:pPr>
                <a:r>
                  <a:rPr lang="pt-BR" dirty="0"/>
                  <a:t>Um exemplo de abordagem iterativa é o </a:t>
                </a:r>
                <a:r>
                  <a:rPr lang="pt-BR" dirty="0" smtClean="0"/>
                  <a:t>algoritmo </a:t>
                </a:r>
                <a:r>
                  <a:rPr lang="pt-BR" dirty="0"/>
                  <a:t>do </a:t>
                </a:r>
                <a:r>
                  <a:rPr lang="pt-BR" b="1" i="1" dirty="0"/>
                  <a:t>gradiente </a:t>
                </a:r>
                <a:r>
                  <a:rPr lang="pt-BR" b="1" i="1" dirty="0" smtClean="0"/>
                  <a:t>descendente</a:t>
                </a:r>
                <a:r>
                  <a:rPr lang="pt-BR" dirty="0" smtClean="0"/>
                  <a:t>.</a:t>
                </a:r>
                <a:endParaRPr lang="pt-BR" dirty="0" smtClean="0"/>
              </a:p>
              <a:p>
                <a:pPr lvl="2">
                  <a:buFont typeface="Courier New" panose="02070309020205020404" pitchFamily="49" charset="0"/>
                  <a:buChar char="o"/>
                </a:pPr>
                <a:r>
                  <a:rPr lang="pt-BR" dirty="0" smtClean="0"/>
                  <a:t>O algoritmo busca </a:t>
                </a:r>
                <a:r>
                  <a:rPr lang="pt-BR" dirty="0"/>
                  <a:t>iterativamente</a:t>
                </a:r>
                <a:r>
                  <a:rPr lang="pt-BR" dirty="0"/>
                  <a:t> </a:t>
                </a:r>
                <a:r>
                  <a:rPr lang="pt-BR" dirty="0" smtClean="0"/>
                  <a:t>o ponto </a:t>
                </a:r>
                <a:r>
                  <a:rPr lang="pt-BR" dirty="0" smtClean="0"/>
                  <a:t>mais baixo da superfície de erro.</a:t>
                </a:r>
                <a:endParaRPr lang="pt-BR"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198" y="1776248"/>
                <a:ext cx="11164615" cy="5081752"/>
              </a:xfrm>
              <a:blipFill rotWithShape="0">
                <a:blip r:embed="rId3"/>
                <a:stretch>
                  <a:fillRect l="-819" t="-2998" b="-1439"/>
                </a:stretch>
              </a:blipFill>
            </p:spPr>
            <p:txBody>
              <a:bodyPr/>
              <a:lstStyle/>
              <a:p>
                <a:r>
                  <a:rPr lang="pt-BR">
                    <a:noFill/>
                  </a:rPr>
                  <a:t> </a:t>
                </a:r>
              </a:p>
            </p:txBody>
          </p:sp>
        </mc:Fallback>
      </mc:AlternateContent>
    </p:spTree>
    <p:extLst>
      <p:ext uri="{BB962C8B-B14F-4D97-AF65-F5344CB8AC3E}">
        <p14:creationId xmlns:p14="http://schemas.microsoft.com/office/powerpoint/2010/main" val="41687988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199" y="1825624"/>
            <a:ext cx="11059511" cy="4589243"/>
          </a:xfrm>
        </p:spPr>
        <p:txBody>
          <a:bodyPr/>
          <a:lstStyle/>
          <a:p>
            <a:r>
              <a:rPr lang="pt-BR" b="1" dirty="0"/>
              <a:t>Quiz</a:t>
            </a:r>
            <a:r>
              <a:rPr lang="pt-BR" dirty="0"/>
              <a:t>: “</a:t>
            </a:r>
            <a:r>
              <a:rPr lang="pt-BR" i="1" dirty="0"/>
              <a:t>T319 - Quiz - Regressão: Parte I</a:t>
            </a:r>
            <a:r>
              <a:rPr lang="pt-BR" dirty="0"/>
              <a:t>” que se encontra no MS Teams.</a:t>
            </a:r>
          </a:p>
          <a:p>
            <a:r>
              <a:rPr lang="pt-BR" b="1" dirty="0"/>
              <a:t>Exercício Prático</a:t>
            </a:r>
            <a:r>
              <a:rPr lang="pt-BR" dirty="0"/>
              <a:t>: </a:t>
            </a:r>
            <a:r>
              <a:rPr lang="pt-BR" b="1" dirty="0">
                <a:hlinkClick r:id="rId3"/>
              </a:rPr>
              <a:t>Laboratório #2</a:t>
            </a:r>
            <a:r>
              <a:rPr lang="pt-BR" dirty="0"/>
              <a:t>.</a:t>
            </a:r>
          </a:p>
          <a:p>
            <a:pPr lvl="1">
              <a:buFont typeface="Wingdings" panose="05000000000000000000" pitchFamily="2" charset="2"/>
              <a:buChar char="§"/>
            </a:pPr>
            <a:r>
              <a:rPr lang="pt-BR" dirty="0"/>
              <a:t>Pode ser acessado através do link acima (Google </a:t>
            </a:r>
            <a:r>
              <a:rPr lang="pt-BR" dirty="0" err="1"/>
              <a:t>Colab</a:t>
            </a:r>
            <a:r>
              <a:rPr lang="pt-BR" dirty="0"/>
              <a:t>) ou no GitHub</a:t>
            </a:r>
            <a:r>
              <a:rPr lang="pt-BR" dirty="0" smtClean="0"/>
              <a:t>.</a:t>
            </a:r>
          </a:p>
          <a:p>
            <a:pPr lvl="1">
              <a:buFont typeface="Wingdings" panose="05000000000000000000" pitchFamily="2" charset="2"/>
              <a:buChar char="§"/>
            </a:pPr>
            <a:r>
              <a:rPr lang="pt-BR" dirty="0"/>
              <a:t>Vídeo explicando o </a:t>
            </a:r>
            <a:r>
              <a:rPr lang="pt-BR" dirty="0" smtClean="0"/>
              <a:t>laboratório: </a:t>
            </a:r>
            <a:r>
              <a:rPr lang="pt-BR" dirty="0"/>
              <a:t>Arquivos -&gt; </a:t>
            </a:r>
            <a:r>
              <a:rPr lang="pt-BR" dirty="0" smtClean="0"/>
              <a:t>Material de Aula -&gt; </a:t>
            </a:r>
            <a:r>
              <a:rPr lang="pt-BR" dirty="0"/>
              <a:t>Laboratório </a:t>
            </a:r>
            <a:r>
              <a:rPr lang="pt-BR" dirty="0" smtClean="0"/>
              <a:t>#</a:t>
            </a:r>
            <a:r>
              <a:rPr lang="pt-BR" dirty="0"/>
              <a:t>2</a:t>
            </a:r>
          </a:p>
          <a:p>
            <a:pPr lvl="1">
              <a:buFont typeface="Wingdings" panose="05000000000000000000" pitchFamily="2" charset="2"/>
              <a:buChar char="§"/>
            </a:pPr>
            <a:r>
              <a:rPr lang="pt-BR" dirty="0"/>
              <a:t>Se atentem aos prazos de entrega.</a:t>
            </a:r>
          </a:p>
          <a:p>
            <a:pPr lvl="1">
              <a:buFont typeface="Wingdings" panose="05000000000000000000" pitchFamily="2" charset="2"/>
              <a:buChar char="§"/>
            </a:pPr>
            <a:r>
              <a:rPr lang="pt-BR" dirty="0">
                <a:hlinkClick r:id="rId4"/>
              </a:rPr>
              <a:t>Instruções para resolução e entrega dos laboratórios</a:t>
            </a:r>
            <a:r>
              <a:rPr lang="pt-BR" dirty="0"/>
              <a:t>.</a:t>
            </a:r>
          </a:p>
          <a:p>
            <a:pPr lvl="1">
              <a:buFont typeface="Wingdings" panose="05000000000000000000" pitchFamily="2" charset="2"/>
              <a:buChar char="§"/>
            </a:pPr>
            <a:r>
              <a:rPr lang="pt-BR" b="1" dirty="0">
                <a:solidFill>
                  <a:srgbClr val="FF0000"/>
                </a:solidFill>
              </a:rPr>
              <a:t>Laboratórios podem ser resolvidos em grupo, mas as entregas devem ser individuais.</a:t>
            </a:r>
          </a:p>
        </p:txBody>
      </p:sp>
    </p:spTree>
    <p:extLst>
      <p:ext uri="{BB962C8B-B14F-4D97-AF65-F5344CB8AC3E}">
        <p14:creationId xmlns:p14="http://schemas.microsoft.com/office/powerpoint/2010/main" val="994846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309872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machine learning error surface meme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6472" y="271661"/>
            <a:ext cx="3615408" cy="34622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achine learning error surface meme fun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839" y="271661"/>
            <a:ext cx="2070957" cy="378212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chine learning error surface meme funn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3963" y="4376937"/>
            <a:ext cx="3657918" cy="20546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chine learning error surface meme funn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0206" y="271661"/>
            <a:ext cx="3455035" cy="344351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machine learning error surface meme funn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73730" y="3733874"/>
            <a:ext cx="3727988" cy="299481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machine learning error surface meme funn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138" y="4163576"/>
            <a:ext cx="2450658" cy="2450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579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pic>
        <p:nvPicPr>
          <p:cNvPr id="6" name="Picture 5"/>
          <p:cNvPicPr>
            <a:picLocks noChangeAspect="1"/>
          </p:cNvPicPr>
          <p:nvPr/>
        </p:nvPicPr>
        <p:blipFill>
          <a:blip r:embed="rId3"/>
          <a:stretch>
            <a:fillRect/>
          </a:stretch>
        </p:blipFill>
        <p:spPr>
          <a:xfrm>
            <a:off x="627847" y="3374955"/>
            <a:ext cx="2224946" cy="1481651"/>
          </a:xfrm>
          <a:prstGeom prst="rect">
            <a:avLst/>
          </a:prstGeom>
        </p:spPr>
      </p:pic>
      <p:pic>
        <p:nvPicPr>
          <p:cNvPr id="7" name="Picture 6"/>
          <p:cNvPicPr>
            <a:picLocks noChangeAspect="1"/>
          </p:cNvPicPr>
          <p:nvPr/>
        </p:nvPicPr>
        <p:blipFill>
          <a:blip r:embed="rId4"/>
          <a:stretch>
            <a:fillRect/>
          </a:stretch>
        </p:blipFill>
        <p:spPr>
          <a:xfrm>
            <a:off x="2959964" y="3382832"/>
            <a:ext cx="1965031" cy="1473773"/>
          </a:xfrm>
          <a:prstGeom prst="rect">
            <a:avLst/>
          </a:prstGeom>
        </p:spPr>
      </p:pic>
      <p:pic>
        <p:nvPicPr>
          <p:cNvPr id="8" name="Picture 7"/>
          <p:cNvPicPr>
            <a:picLocks noChangeAspect="1"/>
          </p:cNvPicPr>
          <p:nvPr/>
        </p:nvPicPr>
        <p:blipFill>
          <a:blip r:embed="rId5"/>
          <a:stretch>
            <a:fillRect/>
          </a:stretch>
        </p:blipFill>
        <p:spPr>
          <a:xfrm>
            <a:off x="5091821" y="3374237"/>
            <a:ext cx="2620040" cy="1473773"/>
          </a:xfrm>
          <a:prstGeom prst="rect">
            <a:avLst/>
          </a:prstGeom>
        </p:spPr>
      </p:pic>
      <p:sp>
        <p:nvSpPr>
          <p:cNvPr id="9" name="Content Placeholder 2"/>
          <p:cNvSpPr>
            <a:spLocks noGrp="1"/>
          </p:cNvSpPr>
          <p:nvPr>
            <p:ph idx="1"/>
          </p:nvPr>
        </p:nvSpPr>
        <p:spPr>
          <a:xfrm>
            <a:off x="627847" y="1654206"/>
            <a:ext cx="10515600" cy="1073439"/>
          </a:xfrm>
        </p:spPr>
        <p:txBody>
          <a:bodyPr>
            <a:normAutofit/>
          </a:bodyPr>
          <a:lstStyle/>
          <a:p>
            <a:r>
              <a:rPr lang="pt-BR" b="1" dirty="0"/>
              <a:t>Exemplo 1</a:t>
            </a:r>
            <a:r>
              <a:rPr lang="pt-BR" dirty="0"/>
              <a:t>: Estimar o preço de casas.</a:t>
            </a:r>
          </a:p>
          <a:p>
            <a:r>
              <a:rPr lang="pt-BR" b="1" dirty="0"/>
              <a:t>Exemplo 2</a:t>
            </a:r>
            <a:r>
              <a:rPr lang="pt-BR" dirty="0"/>
              <a:t>: Estimar as vendas de sorvete.</a:t>
            </a:r>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34291" y="5688011"/>
                <a:ext cx="11053616" cy="107343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smtClean="0"/>
                  <a:t>Podemos encontrar uma relação matemática,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smtClean="0"/>
                  <a:t>, </a:t>
                </a:r>
                <a:r>
                  <a:rPr lang="pt-BR" dirty="0"/>
                  <a:t>entre a área, localização, n</a:t>
                </a:r>
                <a14:m>
                  <m:oMath xmlns:m="http://schemas.openxmlformats.org/officeDocument/2006/math">
                    <m:r>
                      <a:rPr lang="pt-BR" i="1" smtClean="0">
                        <a:latin typeface="Cambria Math" panose="02040503050406030204" pitchFamily="18" charset="0"/>
                        <a:ea typeface="Cambria Math" panose="02040503050406030204" pitchFamily="18" charset="0"/>
                      </a:rPr>
                      <m:t>°</m:t>
                    </m:r>
                  </m:oMath>
                </a14:m>
                <a:r>
                  <a:rPr lang="pt-BR" dirty="0"/>
                  <a:t> de quartos de uma casa e seu valor? </a:t>
                </a:r>
              </a:p>
              <a:p>
                <a:r>
                  <a:rPr lang="pt-BR" dirty="0"/>
                  <a:t>Ou entre a temperatura e a quantidade de sorvetes vendidos?</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34291" y="5688011"/>
                <a:ext cx="11053616" cy="1073439"/>
              </a:xfrm>
              <a:prstGeom prst="rect">
                <a:avLst/>
              </a:prstGeom>
              <a:blipFill rotWithShape="0">
                <a:blip r:embed="rId6"/>
                <a:stretch>
                  <a:fillRect l="-827" t="-14205" b="-14773"/>
                </a:stretch>
              </a:blipFill>
            </p:spPr>
            <p:txBody>
              <a:bodyPr/>
              <a:lstStyle/>
              <a:p>
                <a:r>
                  <a:rPr lang="pt-BR">
                    <a:noFill/>
                  </a:rPr>
                  <a:t> </a:t>
                </a:r>
              </a:p>
            </p:txBody>
          </p:sp>
        </mc:Fallback>
      </mc:AlternateContent>
      <p:sp>
        <p:nvSpPr>
          <p:cNvPr id="3" name="TextBox 2"/>
          <p:cNvSpPr txBox="1"/>
          <p:nvPr/>
        </p:nvSpPr>
        <p:spPr>
          <a:xfrm>
            <a:off x="425219" y="5009292"/>
            <a:ext cx="2427574" cy="369332"/>
          </a:xfrm>
          <a:prstGeom prst="rect">
            <a:avLst/>
          </a:prstGeom>
          <a:noFill/>
        </p:spPr>
        <p:txBody>
          <a:bodyPr wrap="square" rtlCol="0">
            <a:spAutoFit/>
          </a:bodyPr>
          <a:lstStyle/>
          <a:p>
            <a:pPr algn="ctr"/>
            <a:r>
              <a:rPr lang="pt-BR" dirty="0"/>
              <a:t>R$ 1.000.000,00</a:t>
            </a:r>
          </a:p>
        </p:txBody>
      </p:sp>
      <p:sp>
        <p:nvSpPr>
          <p:cNvPr id="11" name="TextBox 10"/>
          <p:cNvSpPr txBox="1"/>
          <p:nvPr/>
        </p:nvSpPr>
        <p:spPr>
          <a:xfrm>
            <a:off x="2997978" y="5029372"/>
            <a:ext cx="2143990" cy="369332"/>
          </a:xfrm>
          <a:prstGeom prst="rect">
            <a:avLst/>
          </a:prstGeom>
          <a:noFill/>
        </p:spPr>
        <p:txBody>
          <a:bodyPr wrap="square" rtlCol="0">
            <a:spAutoFit/>
          </a:bodyPr>
          <a:lstStyle/>
          <a:p>
            <a:pPr algn="ctr"/>
            <a:r>
              <a:rPr lang="pt-BR" dirty="0"/>
              <a:t>R$ 200.000,00</a:t>
            </a:r>
          </a:p>
        </p:txBody>
      </p:sp>
      <p:sp>
        <p:nvSpPr>
          <p:cNvPr id="12" name="TextBox 11"/>
          <p:cNvSpPr txBox="1"/>
          <p:nvPr/>
        </p:nvSpPr>
        <p:spPr>
          <a:xfrm>
            <a:off x="5287153" y="5029373"/>
            <a:ext cx="2858651" cy="461665"/>
          </a:xfrm>
          <a:prstGeom prst="rect">
            <a:avLst/>
          </a:prstGeom>
          <a:noFill/>
        </p:spPr>
        <p:txBody>
          <a:bodyPr wrap="square" rtlCol="0">
            <a:spAutoFit/>
          </a:bodyPr>
          <a:lstStyle/>
          <a:p>
            <a:pPr algn="ctr"/>
            <a:r>
              <a:rPr lang="pt-BR" sz="2400" b="1" dirty="0">
                <a:solidFill>
                  <a:srgbClr val="FF0000"/>
                </a:solidFill>
              </a:rPr>
              <a:t>???</a:t>
            </a:r>
          </a:p>
        </p:txBody>
      </p:sp>
      <mc:AlternateContent xmlns:mc="http://schemas.openxmlformats.org/markup-compatibility/2006" xmlns:a14="http://schemas.microsoft.com/office/drawing/2010/main">
        <mc:Choice Requires="a14">
          <p:sp>
            <p:nvSpPr>
              <p:cNvPr id="4" name="TextBox 3"/>
              <p:cNvSpPr txBox="1"/>
              <p:nvPr/>
            </p:nvSpPr>
            <p:spPr>
              <a:xfrm>
                <a:off x="1393501" y="3004905"/>
                <a:ext cx="893899" cy="369332"/>
              </a:xfrm>
              <a:prstGeom prst="rect">
                <a:avLst/>
              </a:prstGeom>
              <a:noFill/>
            </p:spPr>
            <p:txBody>
              <a:bodyPr wrap="none" rtlCol="0">
                <a:spAutoFit/>
              </a:bodyPr>
              <a:lstStyle/>
              <a:p>
                <a:r>
                  <a:rPr lang="pt-BR" dirty="0"/>
                  <a:t>500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𝑚</m:t>
                        </m:r>
                      </m:e>
                      <m:sup>
                        <m:r>
                          <a:rPr lang="pt-BR" b="0" i="1" smtClean="0">
                            <a:latin typeface="Cambria Math" panose="02040503050406030204" pitchFamily="18" charset="0"/>
                          </a:rPr>
                          <m:t>2</m:t>
                        </m:r>
                      </m:sup>
                    </m:sSup>
                  </m:oMath>
                </a14:m>
                <a:endParaRPr lang="pt-BR" dirty="0"/>
              </a:p>
            </p:txBody>
          </p:sp>
        </mc:Choice>
        <mc:Fallback xmlns="">
          <p:sp>
            <p:nvSpPr>
              <p:cNvPr id="4" name="TextBox 3"/>
              <p:cNvSpPr txBox="1">
                <a:spLocks noRot="1" noChangeAspect="1" noMove="1" noResize="1" noEditPoints="1" noAdjustHandles="1" noChangeArrowheads="1" noChangeShapeType="1" noTextEdit="1"/>
              </p:cNvSpPr>
              <p:nvPr/>
            </p:nvSpPr>
            <p:spPr>
              <a:xfrm>
                <a:off x="1393501" y="3004905"/>
                <a:ext cx="893899" cy="369332"/>
              </a:xfrm>
              <a:prstGeom prst="rect">
                <a:avLst/>
              </a:prstGeom>
              <a:blipFill rotWithShape="0">
                <a:blip r:embed="rId7"/>
                <a:stretch>
                  <a:fillRect l="-6164" t="-9836"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681533" y="2998079"/>
                <a:ext cx="776879" cy="369332"/>
              </a:xfrm>
              <a:prstGeom prst="rect">
                <a:avLst/>
              </a:prstGeom>
              <a:noFill/>
            </p:spPr>
            <p:txBody>
              <a:bodyPr wrap="none" rtlCol="0">
                <a:spAutoFit/>
              </a:bodyPr>
              <a:lstStyle/>
              <a:p>
                <a:r>
                  <a:rPr lang="pt-BR" dirty="0"/>
                  <a:t>70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𝑚</m:t>
                        </m:r>
                      </m:e>
                      <m:sup>
                        <m:r>
                          <a:rPr lang="pt-BR" b="0" i="1" smtClean="0">
                            <a:latin typeface="Cambria Math" panose="02040503050406030204" pitchFamily="18" charset="0"/>
                          </a:rPr>
                          <m:t>2</m:t>
                        </m:r>
                      </m:sup>
                    </m:sSup>
                  </m:oMath>
                </a14:m>
                <a:endParaRPr lang="pt-BR" dirty="0"/>
              </a:p>
            </p:txBody>
          </p:sp>
        </mc:Choice>
        <mc:Fallback xmlns="">
          <p:sp>
            <p:nvSpPr>
              <p:cNvPr id="13" name="TextBox 12"/>
              <p:cNvSpPr txBox="1">
                <a:spLocks noRot="1" noChangeAspect="1" noMove="1" noResize="1" noEditPoints="1" noAdjustHandles="1" noChangeArrowheads="1" noChangeShapeType="1" noTextEdit="1"/>
              </p:cNvSpPr>
              <p:nvPr/>
            </p:nvSpPr>
            <p:spPr>
              <a:xfrm>
                <a:off x="3681533" y="2998079"/>
                <a:ext cx="776879" cy="369332"/>
              </a:xfrm>
              <a:prstGeom prst="rect">
                <a:avLst/>
              </a:prstGeom>
              <a:blipFill rotWithShape="0">
                <a:blip r:embed="rId8"/>
                <a:stretch>
                  <a:fillRect l="-7087"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5926015" y="2995006"/>
                <a:ext cx="893899" cy="369332"/>
              </a:xfrm>
              <a:prstGeom prst="rect">
                <a:avLst/>
              </a:prstGeom>
              <a:noFill/>
            </p:spPr>
            <p:txBody>
              <a:bodyPr wrap="none" rtlCol="0">
                <a:spAutoFit/>
              </a:bodyPr>
              <a:lstStyle/>
              <a:p>
                <a:r>
                  <a:rPr lang="pt-BR" dirty="0"/>
                  <a:t>200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𝑚</m:t>
                        </m:r>
                      </m:e>
                      <m:sup>
                        <m:r>
                          <a:rPr lang="pt-BR" b="0" i="1" smtClean="0">
                            <a:latin typeface="Cambria Math" panose="02040503050406030204" pitchFamily="18" charset="0"/>
                          </a:rPr>
                          <m:t>2</m:t>
                        </m:r>
                      </m:sup>
                    </m:sSup>
                  </m:oMath>
                </a14:m>
                <a:endParaRPr lang="pt-BR" dirty="0"/>
              </a:p>
            </p:txBody>
          </p:sp>
        </mc:Choice>
        <mc:Fallback xmlns="">
          <p:sp>
            <p:nvSpPr>
              <p:cNvPr id="14" name="TextBox 13"/>
              <p:cNvSpPr txBox="1">
                <a:spLocks noRot="1" noChangeAspect="1" noMove="1" noResize="1" noEditPoints="1" noAdjustHandles="1" noChangeArrowheads="1" noChangeShapeType="1" noTextEdit="1"/>
              </p:cNvSpPr>
              <p:nvPr/>
            </p:nvSpPr>
            <p:spPr>
              <a:xfrm>
                <a:off x="5926015" y="2995006"/>
                <a:ext cx="893899" cy="369332"/>
              </a:xfrm>
              <a:prstGeom prst="rect">
                <a:avLst/>
              </a:prstGeom>
              <a:blipFill rotWithShape="0">
                <a:blip r:embed="rId9"/>
                <a:stretch>
                  <a:fillRect l="-5442" t="-8197" b="-24590"/>
                </a:stretch>
              </a:blipFill>
            </p:spPr>
            <p:txBody>
              <a:bodyPr/>
              <a:lstStyle/>
              <a:p>
                <a:r>
                  <a:rPr lang="pt-BR">
                    <a:noFill/>
                  </a:rPr>
                  <a:t> </a:t>
                </a:r>
              </a:p>
            </p:txBody>
          </p:sp>
        </mc:Fallback>
      </mc:AlternateContent>
      <p:pic>
        <p:nvPicPr>
          <p:cNvPr id="1026" name="Picture 2" descr="scatterplot"/>
          <p:cNvPicPr>
            <a:picLocks noChangeAspect="1" noChangeArrowheads="1"/>
          </p:cNvPicPr>
          <p:nvPr/>
        </p:nvPicPr>
        <p:blipFill rotWithShape="1">
          <a:blip r:embed="rId10">
            <a:extLst>
              <a:ext uri="{28A0092B-C50C-407E-A947-70E740481C1C}">
                <a14:useLocalDpi xmlns:a14="http://schemas.microsoft.com/office/drawing/2010/main" val="0"/>
              </a:ext>
            </a:extLst>
          </a:blip>
          <a:srcRect t="3025" r="2762" b="-1"/>
          <a:stretch/>
        </p:blipFill>
        <p:spPr bwMode="auto">
          <a:xfrm>
            <a:off x="7799777" y="2559660"/>
            <a:ext cx="4302223" cy="3102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02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83847"/>
          </a:xfrm>
        </p:spPr>
        <p:txBody>
          <a:bodyPr/>
          <a:lstStyle/>
          <a:p>
            <a:r>
              <a:rPr lang="pt-BR" dirty="0"/>
              <a:t>Regressão Linear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704790"/>
                <a:ext cx="7768771" cy="5153209"/>
              </a:xfrm>
            </p:spPr>
            <p:txBody>
              <a:bodyPr>
                <a:normAutofit fontScale="92500" lnSpcReduction="20000"/>
              </a:bodyPr>
              <a:lstStyle/>
              <a:p>
                <a:r>
                  <a:rPr lang="pt-BR" dirty="0"/>
                  <a:t>É um dos mais antigos e conhecidos algoritmos de aprendizado de máquina.</a:t>
                </a:r>
              </a:p>
              <a:p>
                <a:r>
                  <a:rPr lang="pt-BR" dirty="0"/>
                  <a:t>Vai nos dar várias </a:t>
                </a:r>
                <a:r>
                  <a:rPr lang="pt-BR" b="1" i="1" dirty="0"/>
                  <a:t>intuições</a:t>
                </a:r>
                <a:r>
                  <a:rPr lang="pt-BR" dirty="0"/>
                  <a:t> importantes para o </a:t>
                </a:r>
                <a:r>
                  <a:rPr lang="pt-BR" b="1" i="1" dirty="0"/>
                  <a:t>entendimento</a:t>
                </a:r>
                <a:r>
                  <a:rPr lang="pt-BR" dirty="0"/>
                  <a:t> de outros </a:t>
                </a:r>
                <a:r>
                  <a:rPr lang="pt-BR" b="1" i="1" dirty="0"/>
                  <a:t>algoritmos mais complexos</a:t>
                </a:r>
                <a:r>
                  <a:rPr lang="pt-BR" dirty="0"/>
                  <a:t>, como, por exemplo, </a:t>
                </a:r>
                <a:r>
                  <a:rPr lang="pt-BR" b="1" i="1" dirty="0"/>
                  <a:t>classificadores</a:t>
                </a:r>
                <a:r>
                  <a:rPr lang="pt-BR" dirty="0"/>
                  <a:t> e </a:t>
                </a:r>
                <a:r>
                  <a:rPr lang="pt-BR" b="1" i="1" dirty="0"/>
                  <a:t>redes neurais</a:t>
                </a:r>
                <a:r>
                  <a:rPr lang="pt-BR" dirty="0"/>
                  <a:t>.</a:t>
                </a:r>
              </a:p>
              <a:p>
                <a:r>
                  <a:rPr lang="pt-BR" b="1" dirty="0"/>
                  <a:t>Objetivo</a:t>
                </a:r>
                <a:r>
                  <a:rPr lang="pt-BR" dirty="0"/>
                  <a:t>: encontrar uma função, </a:t>
                </a:r>
                <a14:m>
                  <m:oMath xmlns:m="http://schemas.openxmlformats.org/officeDocument/2006/math">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a:latin typeface="Cambria Math" panose="02040503050406030204" pitchFamily="18" charset="0"/>
                          </a:rPr>
                          <m:t>𝒙</m:t>
                        </m:r>
                      </m:e>
                    </m:d>
                  </m:oMath>
                </a14:m>
                <a:r>
                  <a:rPr lang="pt-BR" dirty="0"/>
                  <a:t>, que </a:t>
                </a:r>
                <a:r>
                  <a:rPr lang="pt-BR" b="1" i="1" dirty="0"/>
                  <a:t>mapeie</a:t>
                </a:r>
                <a:r>
                  <a:rPr lang="pt-BR" dirty="0"/>
                  <a:t>, de </a:t>
                </a:r>
                <a:r>
                  <a:rPr lang="pt-BR" b="1" i="1" dirty="0"/>
                  <a:t>forma ótima</a:t>
                </a:r>
                <a:r>
                  <a:rPr lang="pt-BR" dirty="0"/>
                  <a:t>, os </a:t>
                </a:r>
                <a:r>
                  <a:rPr lang="pt-BR" b="1" i="1" dirty="0"/>
                  <a:t>atributos</a:t>
                </a:r>
                <a:r>
                  <a:rPr lang="pt-BR" dirty="0"/>
                  <a:t>, </a:t>
                </a:r>
                <a14:m>
                  <m:oMath xmlns:m="http://schemas.openxmlformats.org/officeDocument/2006/math">
                    <m:r>
                      <a:rPr lang="pt-BR" b="1" i="1" smtClean="0">
                        <a:latin typeface="Cambria Math" panose="02040503050406030204" pitchFamily="18" charset="0"/>
                      </a:rPr>
                      <m:t>𝒙</m:t>
                    </m:r>
                  </m:oMath>
                </a14:m>
                <a:r>
                  <a:rPr lang="pt-BR" dirty="0"/>
                  <a:t>, em uma variável de saída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a:t>, de tal forma que </a:t>
                </a:r>
                <a14:m>
                  <m:oMath xmlns:m="http://schemas.openxmlformats.org/officeDocument/2006/math">
                    <m:r>
                      <a:rPr lang="pt-BR" i="1">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seja uma boa aproximação da </a:t>
                </a:r>
                <a:r>
                  <a:rPr lang="pt-BR" b="1" i="1" dirty="0"/>
                  <a:t>função verdadeira </a:t>
                </a:r>
                <a:r>
                  <a:rPr lang="pt-BR" dirty="0"/>
                  <a:t>ou</a:t>
                </a:r>
                <a:r>
                  <a:rPr lang="pt-BR" b="1" i="1" dirty="0"/>
                  <a:t> objetivo</a:t>
                </a:r>
                <a:r>
                  <a:rPr lang="pt-BR" dirty="0"/>
                  <a:t>,</a:t>
                </a:r>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a:t>
                </a:r>
              </a:p>
              <a:p>
                <a14:m>
                  <m:oMath xmlns:m="http://schemas.openxmlformats.org/officeDocument/2006/math">
                    <m:r>
                      <a:rPr lang="pt-BR" i="1">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é muitas vezes </a:t>
                </a:r>
                <a:r>
                  <a:rPr lang="pt-BR" b="1" i="1" dirty="0"/>
                  <a:t>desconhecida</a:t>
                </a:r>
                <a:r>
                  <a:rPr lang="pt-BR" dirty="0"/>
                  <a:t> </a:t>
                </a:r>
                <a:r>
                  <a:rPr lang="pt-BR" dirty="0" smtClean="0"/>
                  <a:t>ou </a:t>
                </a:r>
                <a:r>
                  <a:rPr lang="pt-BR" b="1" i="1" dirty="0" smtClean="0"/>
                  <a:t>inexistente</a:t>
                </a:r>
                <a:r>
                  <a:rPr lang="pt-BR" dirty="0" smtClean="0"/>
                  <a:t> e </a:t>
                </a:r>
                <a:r>
                  <a:rPr lang="pt-BR" dirty="0"/>
                  <a:t>temos acesso apenas a </a:t>
                </a:r>
                <a:r>
                  <a:rPr lang="pt-BR" b="1" i="1" dirty="0"/>
                  <a:t>observações ruidosas</a:t>
                </a:r>
                <a:r>
                  <a:rPr lang="pt-BR" dirty="0"/>
                  <a:t>.</a:t>
                </a:r>
              </a:p>
              <a:p>
                <a:r>
                  <a:rPr lang="pt-BR" dirty="0"/>
                  <a:t>Regressão também é conhecida como </a:t>
                </a:r>
                <a:r>
                  <a:rPr lang="pt-BR" b="1" i="1" dirty="0"/>
                  <a:t>aproximação de funções</a:t>
                </a:r>
                <a:r>
                  <a:rPr lang="pt-BR" dirty="0"/>
                  <a:t> ou </a:t>
                </a:r>
                <a:r>
                  <a:rPr lang="pt-BR" b="1" i="1" dirty="0"/>
                  <a:t>ajuste de curvas</a:t>
                </a:r>
                <a:r>
                  <a:rPr lang="pt-BR" dirty="0"/>
                  <a:t>.</a:t>
                </a:r>
              </a:p>
              <a:p>
                <a:r>
                  <a:rPr lang="pt-BR" dirty="0">
                    <a:solidFill>
                      <a:srgbClr val="0070C0"/>
                    </a:solidFill>
                  </a:rPr>
                  <a:t>Como encontramos uma função, </a:t>
                </a:r>
                <a14:m>
                  <m:oMath xmlns:m="http://schemas.openxmlformats.org/officeDocument/2006/math">
                    <m:r>
                      <a:rPr lang="pt-BR" i="1">
                        <a:solidFill>
                          <a:srgbClr val="0070C0"/>
                        </a:solidFill>
                        <a:latin typeface="Cambria Math" panose="02040503050406030204" pitchFamily="18" charset="0"/>
                        <a:ea typeface="Cambria Math" panose="02040503050406030204" pitchFamily="18" charset="0"/>
                      </a:rPr>
                      <m:t>h</m:t>
                    </m:r>
                    <m:d>
                      <m:dPr>
                        <m:ctrlPr>
                          <a:rPr lang="pt-BR" b="1" i="1">
                            <a:solidFill>
                              <a:srgbClr val="0070C0"/>
                            </a:solidFill>
                            <a:latin typeface="Cambria Math" panose="02040503050406030204" pitchFamily="18" charset="0"/>
                            <a:ea typeface="Cambria Math" panose="02040503050406030204" pitchFamily="18" charset="0"/>
                          </a:rPr>
                        </m:ctrlPr>
                      </m:dPr>
                      <m:e>
                        <m:r>
                          <a:rPr lang="pt-BR" b="1" i="1">
                            <a:solidFill>
                              <a:srgbClr val="0070C0"/>
                            </a:solidFill>
                            <a:latin typeface="Cambria Math" panose="02040503050406030204" pitchFamily="18" charset="0"/>
                            <a:ea typeface="Cambria Math" panose="02040503050406030204" pitchFamily="18" charset="0"/>
                          </a:rPr>
                          <m:t>𝒙</m:t>
                        </m:r>
                      </m:e>
                    </m:d>
                  </m:oMath>
                </a14:m>
                <a:r>
                  <a:rPr lang="pt-BR" dirty="0">
                    <a:solidFill>
                      <a:srgbClr val="0070C0"/>
                    </a:solidFill>
                  </a:rPr>
                  <a:t>, que </a:t>
                </a:r>
                <a:r>
                  <a:rPr lang="pt-BR" b="1" i="1" dirty="0">
                    <a:solidFill>
                      <a:srgbClr val="0070C0"/>
                    </a:solidFill>
                  </a:rPr>
                  <a:t>aproxime</a:t>
                </a:r>
                <a:r>
                  <a:rPr lang="pt-BR" dirty="0">
                    <a:solidFill>
                      <a:srgbClr val="0070C0"/>
                    </a:solidFill>
                  </a:rPr>
                  <a:t> </a:t>
                </a:r>
                <a14:m>
                  <m:oMath xmlns:m="http://schemas.openxmlformats.org/officeDocument/2006/math">
                    <m:r>
                      <a:rPr lang="pt-BR" i="1">
                        <a:solidFill>
                          <a:srgbClr val="0070C0"/>
                        </a:solidFill>
                        <a:latin typeface="Cambria Math" panose="02040503050406030204" pitchFamily="18" charset="0"/>
                        <a:ea typeface="Cambria Math" panose="02040503050406030204" pitchFamily="18" charset="0"/>
                      </a:rPr>
                      <m:t>𝑓</m:t>
                    </m:r>
                    <m:d>
                      <m:dPr>
                        <m:ctrlPr>
                          <a:rPr lang="pt-BR" b="1" i="1">
                            <a:solidFill>
                              <a:srgbClr val="0070C0"/>
                            </a:solidFill>
                            <a:latin typeface="Cambria Math" panose="02040503050406030204" pitchFamily="18" charset="0"/>
                            <a:ea typeface="Cambria Math" panose="02040503050406030204" pitchFamily="18" charset="0"/>
                          </a:rPr>
                        </m:ctrlPr>
                      </m:dPr>
                      <m:e>
                        <m:r>
                          <a:rPr lang="pt-BR" b="1" i="1">
                            <a:solidFill>
                              <a:srgbClr val="0070C0"/>
                            </a:solidFill>
                            <a:latin typeface="Cambria Math" panose="02040503050406030204" pitchFamily="18" charset="0"/>
                            <a:ea typeface="Cambria Math" panose="02040503050406030204" pitchFamily="18" charset="0"/>
                          </a:rPr>
                          <m:t>𝒙</m:t>
                        </m:r>
                      </m:e>
                    </m:d>
                  </m:oMath>
                </a14:m>
                <a:r>
                  <a:rPr lang="pt-BR" dirty="0">
                    <a:solidFill>
                      <a:srgbClr val="0070C0"/>
                    </a:solidFill>
                  </a:rPr>
                  <a:t> de forma ótima a partir de dados ruidosos?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704790"/>
                <a:ext cx="7768771" cy="5153209"/>
              </a:xfrm>
              <a:blipFill rotWithShape="0">
                <a:blip r:embed="rId3"/>
                <a:stretch>
                  <a:fillRect l="-1256" t="-3077" r="-219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8708572" y="4888416"/>
                <a:ext cx="3450112" cy="1323439"/>
              </a:xfrm>
              <a:prstGeom prst="rect">
                <a:avLst/>
              </a:prstGeom>
            </p:spPr>
            <p:txBody>
              <a:bodyPr wrap="square">
                <a:spAutoFit/>
              </a:bodyPr>
              <a:lstStyle/>
              <a:p>
                <a:pPr algn="ctr"/>
                <a:r>
                  <a:rPr lang="pt-BR" sz="2000" dirty="0"/>
                  <a:t>Temos </a:t>
                </a:r>
                <a14:m>
                  <m:oMath xmlns:m="http://schemas.openxmlformats.org/officeDocument/2006/math">
                    <m:r>
                      <a:rPr lang="pt-BR" sz="2000" b="1" i="1" smtClean="0">
                        <a:latin typeface="Cambria Math" panose="02040503050406030204" pitchFamily="18" charset="0"/>
                      </a:rPr>
                      <m:t>𝒙</m:t>
                    </m:r>
                  </m:oMath>
                </a14:m>
                <a:r>
                  <a:rPr lang="pt-BR" sz="2000" dirty="0"/>
                  <a:t> (atributos</a:t>
                </a:r>
                <a:r>
                  <a:rPr lang="pt-BR" sz="2000" dirty="0" smtClean="0"/>
                  <a:t>) e </a:t>
                </a:r>
                <a14:m>
                  <m:oMath xmlns:m="http://schemas.openxmlformats.org/officeDocument/2006/math">
                    <m:r>
                      <a:rPr lang="pt-BR" sz="2000" b="1" i="1">
                        <a:latin typeface="Cambria Math" panose="02040503050406030204" pitchFamily="18" charset="0"/>
                      </a:rPr>
                      <m:t>𝒚</m:t>
                    </m:r>
                  </m:oMath>
                </a14:m>
                <a:r>
                  <a:rPr lang="pt-BR" sz="2000" dirty="0"/>
                  <a:t> (rótulos) e queremos encontrar </a:t>
                </a:r>
                <a14:m>
                  <m:oMath xmlns:m="http://schemas.openxmlformats.org/officeDocument/2006/math">
                    <m:acc>
                      <m:accPr>
                        <m:chr m:val="̂"/>
                        <m:ctrlPr>
                          <a:rPr lang="pt-BR" sz="2000" b="0" i="1" smtClean="0">
                            <a:latin typeface="Cambria Math" panose="02040503050406030204" pitchFamily="18" charset="0"/>
                            <a:ea typeface="Cambria Math" panose="02040503050406030204" pitchFamily="18" charset="0"/>
                          </a:rPr>
                        </m:ctrlPr>
                      </m:accPr>
                      <m:e>
                        <m:r>
                          <a:rPr lang="pt-BR" sz="2000" b="0" i="1" smtClean="0">
                            <a:latin typeface="Cambria Math" panose="02040503050406030204" pitchFamily="18" charset="0"/>
                            <a:ea typeface="Cambria Math" panose="02040503050406030204" pitchFamily="18" charset="0"/>
                          </a:rPr>
                          <m:t>𝑦</m:t>
                        </m:r>
                      </m:e>
                    </m:acc>
                    <m:r>
                      <a:rPr lang="pt-BR" sz="2000" b="0" i="0" smtClean="0">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h</m:t>
                    </m:r>
                    <m:d>
                      <m:dPr>
                        <m:ctrlPr>
                          <a:rPr lang="pt-BR" sz="2000" b="1" i="1">
                            <a:latin typeface="Cambria Math" panose="02040503050406030204" pitchFamily="18" charset="0"/>
                            <a:ea typeface="Cambria Math" panose="02040503050406030204" pitchFamily="18" charset="0"/>
                          </a:rPr>
                        </m:ctrlPr>
                      </m:dPr>
                      <m:e>
                        <m:r>
                          <a:rPr lang="pt-BR" sz="2000" b="1" i="1">
                            <a:latin typeface="Cambria Math" panose="02040503050406030204" pitchFamily="18" charset="0"/>
                            <a:ea typeface="Cambria Math" panose="02040503050406030204" pitchFamily="18" charset="0"/>
                          </a:rPr>
                          <m:t>𝒙</m:t>
                        </m:r>
                      </m:e>
                    </m:d>
                  </m:oMath>
                </a14:m>
                <a:r>
                  <a:rPr lang="pt-BR" sz="2000" dirty="0"/>
                  <a:t>.</a:t>
                </a:r>
              </a:p>
              <a:p>
                <a:pPr algn="ctr"/>
                <a:r>
                  <a:rPr lang="pt-BR" sz="2000" b="1" i="1" dirty="0">
                    <a:solidFill>
                      <a:srgbClr val="FF0000"/>
                    </a:solidFill>
                  </a:rPr>
                  <a:t>Que tipo de aprendizado?</a:t>
                </a:r>
              </a:p>
            </p:txBody>
          </p:sp>
        </mc:Choice>
        <mc:Fallback xmlns="">
          <p:sp>
            <p:nvSpPr>
              <p:cNvPr id="6" name="Rectangle 5"/>
              <p:cNvSpPr>
                <a:spLocks noRot="1" noChangeAspect="1" noMove="1" noResize="1" noEditPoints="1" noAdjustHandles="1" noChangeArrowheads="1" noChangeShapeType="1" noTextEdit="1"/>
              </p:cNvSpPr>
              <p:nvPr/>
            </p:nvSpPr>
            <p:spPr>
              <a:xfrm>
                <a:off x="8708572" y="4888416"/>
                <a:ext cx="3450112" cy="1323439"/>
              </a:xfrm>
              <a:prstGeom prst="rect">
                <a:avLst/>
              </a:prstGeom>
              <a:blipFill rotWithShape="0">
                <a:blip r:embed="rId4"/>
                <a:stretch>
                  <a:fillRect l="-1767" t="-2765" r="-2650" b="-7373"/>
                </a:stretch>
              </a:blipFill>
            </p:spPr>
            <p:txBody>
              <a:bodyPr/>
              <a:lstStyle/>
              <a:p>
                <a:r>
                  <a:rPr lang="pt-BR">
                    <a:noFill/>
                  </a:rPr>
                  <a:t> </a:t>
                </a:r>
              </a:p>
            </p:txBody>
          </p:sp>
        </mc:Fallback>
      </mc:AlternateContent>
      <p:pic>
        <p:nvPicPr>
          <p:cNvPr id="4" name="Picture 3"/>
          <p:cNvPicPr>
            <a:picLocks noChangeAspect="1"/>
          </p:cNvPicPr>
          <p:nvPr/>
        </p:nvPicPr>
        <p:blipFill rotWithShape="1">
          <a:blip r:embed="rId5" cstate="print">
            <a:extLst>
              <a:ext uri="{28A0092B-C50C-407E-A947-70E740481C1C}">
                <a14:useLocalDpi xmlns:a14="http://schemas.microsoft.com/office/drawing/2010/main" val="0"/>
              </a:ext>
            </a:extLst>
          </a:blip>
          <a:srcRect l="3705" t="8953" r="9524" b="1364"/>
          <a:stretch/>
        </p:blipFill>
        <p:spPr>
          <a:xfrm>
            <a:off x="8606971" y="2441198"/>
            <a:ext cx="3551713" cy="2447218"/>
          </a:xfrm>
          <a:prstGeom prst="rect">
            <a:avLst/>
          </a:prstGeom>
        </p:spPr>
      </p:pic>
      <p:cxnSp>
        <p:nvCxnSpPr>
          <p:cNvPr id="8" name="Straight Arrow Connector 7"/>
          <p:cNvCxnSpPr/>
          <p:nvPr/>
        </p:nvCxnSpPr>
        <p:spPr>
          <a:xfrm flipH="1">
            <a:off x="10074482" y="1704791"/>
            <a:ext cx="308345" cy="16766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9816770" y="1204409"/>
            <a:ext cx="1132113" cy="523220"/>
          </a:xfrm>
          <a:prstGeom prst="rect">
            <a:avLst/>
          </a:prstGeom>
        </p:spPr>
        <p:txBody>
          <a:bodyPr wrap="square">
            <a:spAutoFit/>
          </a:bodyPr>
          <a:lstStyle/>
          <a:p>
            <a:pPr algn="ctr"/>
            <a:r>
              <a:rPr lang="pt-BR" sz="1400" dirty="0"/>
              <a:t>Observações ruidosas.</a:t>
            </a:r>
          </a:p>
        </p:txBody>
      </p:sp>
      <p:cxnSp>
        <p:nvCxnSpPr>
          <p:cNvPr id="13" name="Straight Arrow Connector 12"/>
          <p:cNvCxnSpPr/>
          <p:nvPr/>
        </p:nvCxnSpPr>
        <p:spPr>
          <a:xfrm flipH="1">
            <a:off x="10765310" y="2359864"/>
            <a:ext cx="482598" cy="11014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p:cNvSpPr/>
              <p:nvPr/>
            </p:nvSpPr>
            <p:spPr>
              <a:xfrm>
                <a:off x="10640539" y="1864457"/>
                <a:ext cx="1328548" cy="523220"/>
              </a:xfrm>
              <a:prstGeom prst="rect">
                <a:avLst/>
              </a:prstGeom>
            </p:spPr>
            <p:txBody>
              <a:bodyPr wrap="square">
                <a:spAutoFit/>
              </a:bodyPr>
              <a:lstStyle/>
              <a:p>
                <a:pPr algn="ctr"/>
                <a:r>
                  <a:rPr lang="pt-BR" sz="1400" dirty="0"/>
                  <a:t>Função objetivo, </a:t>
                </a:r>
                <a14:m>
                  <m:oMath xmlns:m="http://schemas.openxmlformats.org/officeDocument/2006/math">
                    <m:r>
                      <a:rPr lang="pt-BR" sz="1400" i="1">
                        <a:latin typeface="Cambria Math" panose="02040503050406030204" pitchFamily="18" charset="0"/>
                        <a:ea typeface="Cambria Math" panose="02040503050406030204" pitchFamily="18" charset="0"/>
                      </a:rPr>
                      <m:t>𝑓</m:t>
                    </m:r>
                    <m:d>
                      <m:dPr>
                        <m:ctrlPr>
                          <a:rPr lang="pt-BR" sz="1400" b="1" i="1">
                            <a:latin typeface="Cambria Math" panose="02040503050406030204" pitchFamily="18" charset="0"/>
                            <a:ea typeface="Cambria Math" panose="02040503050406030204" pitchFamily="18" charset="0"/>
                          </a:rPr>
                        </m:ctrlPr>
                      </m:dPr>
                      <m:e>
                        <m:r>
                          <a:rPr lang="pt-BR" sz="1400" b="1" i="1">
                            <a:latin typeface="Cambria Math" panose="02040503050406030204" pitchFamily="18" charset="0"/>
                            <a:ea typeface="Cambria Math" panose="02040503050406030204" pitchFamily="18" charset="0"/>
                          </a:rPr>
                          <m:t>𝒙</m:t>
                        </m:r>
                      </m:e>
                    </m:d>
                  </m:oMath>
                </a14:m>
                <a:r>
                  <a:rPr lang="pt-BR" sz="1400" dirty="0"/>
                  <a:t>.</a:t>
                </a:r>
              </a:p>
            </p:txBody>
          </p:sp>
        </mc:Choice>
        <mc:Fallback xmlns="">
          <p:sp>
            <p:nvSpPr>
              <p:cNvPr id="15" name="Rectangle 14"/>
              <p:cNvSpPr>
                <a:spLocks noRot="1" noChangeAspect="1" noMove="1" noResize="1" noEditPoints="1" noAdjustHandles="1" noChangeArrowheads="1" noChangeShapeType="1" noTextEdit="1"/>
              </p:cNvSpPr>
              <p:nvPr/>
            </p:nvSpPr>
            <p:spPr>
              <a:xfrm>
                <a:off x="10640539" y="1864457"/>
                <a:ext cx="1328548" cy="523220"/>
              </a:xfrm>
              <a:prstGeom prst="rect">
                <a:avLst/>
              </a:prstGeom>
              <a:blipFill rotWithShape="0">
                <a:blip r:embed="rId6"/>
                <a:stretch>
                  <a:fillRect t="-2326" b="-10465"/>
                </a:stretch>
              </a:blipFill>
            </p:spPr>
            <p:txBody>
              <a:bodyPr/>
              <a:lstStyle/>
              <a:p>
                <a:r>
                  <a:rPr lang="pt-BR">
                    <a:noFill/>
                  </a:rPr>
                  <a:t> </a:t>
                </a:r>
              </a:p>
            </p:txBody>
          </p:sp>
        </mc:Fallback>
      </mc:AlternateContent>
      <p:cxnSp>
        <p:nvCxnSpPr>
          <p:cNvPr id="7" name="Conector de seta reta 6"/>
          <p:cNvCxnSpPr/>
          <p:nvPr/>
        </p:nvCxnSpPr>
        <p:spPr>
          <a:xfrm flipV="1">
            <a:off x="7987862" y="4350328"/>
            <a:ext cx="720710" cy="400348"/>
          </a:xfrm>
          <a:prstGeom prst="straightConnector1">
            <a:avLst/>
          </a:prstGeom>
          <a:ln>
            <a:solidFill>
              <a:srgbClr val="00B05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71720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5DC745-C86C-4971-B0AF-00EE88E914C9}"/>
              </a:ext>
            </a:extLst>
          </p:cNvPr>
          <p:cNvSpPr>
            <a:spLocks noGrp="1"/>
          </p:cNvSpPr>
          <p:nvPr>
            <p:ph type="title"/>
          </p:nvPr>
        </p:nvSpPr>
        <p:spPr>
          <a:xfrm>
            <a:off x="838200" y="365126"/>
            <a:ext cx="10515600" cy="812746"/>
          </a:xfrm>
        </p:spPr>
        <p:txBody>
          <a:bodyPr/>
          <a:lstStyle/>
          <a:p>
            <a:r>
              <a:rPr lang="pt-BR" dirty="0"/>
              <a:t>Regressão Linear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F130550-3E6D-44FC-BB82-8D9766374925}"/>
                  </a:ext>
                </a:extLst>
              </p:cNvPr>
              <p:cNvSpPr>
                <a:spLocks noGrp="1"/>
              </p:cNvSpPr>
              <p:nvPr>
                <p:ph idx="1"/>
              </p:nvPr>
            </p:nvSpPr>
            <p:spPr>
              <a:xfrm>
                <a:off x="838200" y="1552353"/>
                <a:ext cx="8600089" cy="5305647"/>
              </a:xfrm>
            </p:spPr>
            <p:txBody>
              <a:bodyPr>
                <a:normAutofit fontScale="77500" lnSpcReduction="20000"/>
              </a:bodyPr>
              <a:lstStyle/>
              <a:p>
                <a:r>
                  <a:rPr lang="pt-BR" b="1" dirty="0" smtClean="0"/>
                  <a:t>Qual forma deve ter a função </a:t>
                </a:r>
                <a14:m>
                  <m:oMath xmlns:m="http://schemas.openxmlformats.org/officeDocument/2006/math">
                    <m:r>
                      <a:rPr lang="pt-BR" b="0"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e>
                    </m:d>
                  </m:oMath>
                </a14:m>
                <a:r>
                  <a:rPr lang="pt-BR" dirty="0"/>
                  <a:t>? Os </a:t>
                </a:r>
                <a:r>
                  <a:rPr lang="pt-BR" b="1" i="1" dirty="0"/>
                  <a:t>modelos</a:t>
                </a:r>
                <a:r>
                  <a:rPr lang="pt-BR" dirty="0"/>
                  <a:t> </a:t>
                </a:r>
                <a:r>
                  <a:rPr lang="pt-BR" dirty="0" smtClean="0"/>
                  <a:t>(ou formas) mais </a:t>
                </a:r>
                <a:r>
                  <a:rPr lang="pt-BR" dirty="0"/>
                  <a:t>simples são:</a:t>
                </a:r>
              </a:p>
              <a:p>
                <a:pPr lvl="1">
                  <a:buFont typeface="Wingdings" panose="05000000000000000000" pitchFamily="2" charset="2"/>
                  <a:buChar char="§"/>
                </a:pPr>
                <a:r>
                  <a:rPr lang="pt-BR" dirty="0"/>
                  <a:t>Com apenas um atributo,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 </a:t>
                </a:r>
                <a14:m>
                  <m:oMath xmlns:m="http://schemas.openxmlformats.org/officeDocument/2006/math">
                    <m:r>
                      <a:rPr lang="pt-BR" i="1">
                        <a:latin typeface="Cambria Math" panose="02040503050406030204" pitchFamily="18" charset="0"/>
                      </a:rPr>
                      <m:t>h</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 é uma reta,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a:t>
                </a:r>
              </a:p>
              <a:p>
                <a:pPr lvl="1">
                  <a:buFont typeface="Wingdings" panose="05000000000000000000" pitchFamily="2" charset="2"/>
                  <a:buChar char="§"/>
                </a:pPr>
                <a:r>
                  <a:rPr lang="pt-BR" dirty="0"/>
                  <a:t>Com dois atributos,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a:t>, </a:t>
                </a:r>
                <a14:m>
                  <m:oMath xmlns:m="http://schemas.openxmlformats.org/officeDocument/2006/math">
                    <m:r>
                      <a:rPr lang="pt-BR" i="1">
                        <a:latin typeface="Cambria Math" panose="02040503050406030204" pitchFamily="18" charset="0"/>
                      </a:rPr>
                      <m:t>h</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 é uma superfície 2D (ou seja, um plano),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smtClean="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2</m:t>
                        </m:r>
                      </m:sub>
                    </m:sSub>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a:t>.</a:t>
                </a:r>
              </a:p>
              <a:p>
                <a:pPr lvl="1">
                  <a:buFont typeface="Wingdings" panose="05000000000000000000" pitchFamily="2" charset="2"/>
                  <a:buChar char="§"/>
                </a:pPr>
                <a:r>
                  <a:rPr lang="pt-BR" dirty="0"/>
                  <a:t>E assim por diante.</a:t>
                </a:r>
              </a:p>
              <a:p>
                <a:r>
                  <a:rPr lang="pt-BR" b="1" dirty="0" smtClean="0"/>
                  <a:t>Primeiro modelo</a:t>
                </a:r>
                <a:r>
                  <a:rPr lang="pt-BR" dirty="0" smtClean="0"/>
                  <a:t> que usaremos é o do </a:t>
                </a:r>
                <a:r>
                  <a:rPr lang="pt-BR" b="1" i="1" dirty="0" smtClean="0"/>
                  <a:t>hiperplano</a:t>
                </a:r>
                <a:endParaRPr lang="pt-BR" dirty="0"/>
              </a:p>
              <a:p>
                <a:pPr marL="0" indent="0" algn="ctr">
                  <a:buNone/>
                </a:pPr>
                <a14:m>
                  <m:oMath xmlns:m="http://schemas.openxmlformats.org/officeDocument/2006/math">
                    <m:r>
                      <a:rPr lang="pt-BR" b="0" i="1" smtClean="0">
                        <a:latin typeface="Cambria Math" panose="02040503050406030204" pitchFamily="18" charset="0"/>
                        <a:ea typeface="Cambria Math" panose="02040503050406030204" pitchFamily="18" charset="0"/>
                      </a:rPr>
                      <m:t>𝑦</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e>
                    </m:nary>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𝑖</m:t>
                        </m:r>
                      </m:sub>
                    </m:sSub>
                  </m:oMath>
                </a14:m>
                <a:r>
                  <a:rPr lang="pt-BR" dirty="0"/>
                  <a:t>.</a:t>
                </a:r>
              </a:p>
              <a:p>
                <a:r>
                  <a:rPr lang="pt-BR" dirty="0"/>
                  <a:t>Existem outros modelos, os quais veremos mais adiante.</a:t>
                </a:r>
              </a:p>
              <a:p>
                <a:r>
                  <a:rPr lang="pt-BR" dirty="0" smtClean="0">
                    <a:ea typeface="Cambria Math" panose="02040503050406030204" pitchFamily="18" charset="0"/>
                  </a:rPr>
                  <a:t>A função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é chamada de </a:t>
                </a:r>
                <a:r>
                  <a:rPr lang="pt-BR" b="1" i="1" dirty="0"/>
                  <a:t>função</a:t>
                </a:r>
                <a:r>
                  <a:rPr lang="pt-BR" dirty="0"/>
                  <a:t> </a:t>
                </a:r>
                <a:r>
                  <a:rPr lang="pt-BR" b="1" i="1" dirty="0" smtClean="0"/>
                  <a:t>hipótese</a:t>
                </a:r>
                <a:r>
                  <a:rPr lang="pt-BR" dirty="0" smtClean="0"/>
                  <a:t> pois refere-se à explicação proposta para a relação entre as entradas,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𝑖</m:t>
                    </m:r>
                  </m:oMath>
                </a14:m>
                <a:r>
                  <a:rPr lang="pt-BR" dirty="0" smtClean="0"/>
                  <a:t> e a saída, </a:t>
                </a:r>
                <a14:m>
                  <m:oMath xmlns:m="http://schemas.openxmlformats.org/officeDocument/2006/math">
                    <m:r>
                      <a:rPr lang="pt-BR" i="1">
                        <a:latin typeface="Cambria Math" panose="02040503050406030204" pitchFamily="18" charset="0"/>
                        <a:ea typeface="Cambria Math" panose="02040503050406030204" pitchFamily="18" charset="0"/>
                      </a:rPr>
                      <m:t>𝑦</m:t>
                    </m:r>
                  </m:oMath>
                </a14:m>
                <a:r>
                  <a:rPr lang="pt-BR" dirty="0" smtClean="0"/>
                  <a:t>.</a:t>
                </a:r>
              </a:p>
              <a:p>
                <a:pPr lvl="1">
                  <a:buFont typeface="Wingdings" panose="05000000000000000000" pitchFamily="2" charset="2"/>
                  <a:buChar char="§"/>
                </a:pPr>
                <a:r>
                  <a:rPr lang="pt-BR" dirty="0" smtClean="0"/>
                  <a:t>Por exemplo, nossa hipótese é que uma reta explica bem a relação entre temperatura e paletas vendidas.</a:t>
                </a:r>
              </a:p>
              <a:p>
                <a:r>
                  <a:rPr lang="pt-BR" dirty="0" smtClean="0"/>
                  <a:t>Dada a forma da </a:t>
                </a:r>
                <a:r>
                  <a:rPr lang="pt-BR" b="1" i="1" dirty="0" smtClean="0"/>
                  <a:t>função hipótese</a:t>
                </a:r>
                <a:r>
                  <a:rPr lang="pt-BR" dirty="0" smtClean="0"/>
                  <a:t>, a solução que melhor aproxima </a:t>
                </a:r>
                <a14:m>
                  <m:oMath xmlns:m="http://schemas.openxmlformats.org/officeDocument/2006/math">
                    <m:r>
                      <a:rPr lang="pt-BR" i="1">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smtClean="0"/>
                  <a:t> encontra-se dentro do </a:t>
                </a:r>
                <a:r>
                  <a:rPr lang="pt-BR" b="1" i="1" dirty="0" smtClean="0"/>
                  <a:t>espaço </a:t>
                </a:r>
                <a:r>
                  <a:rPr lang="pt-BR" b="1" i="1" dirty="0"/>
                  <a:t>de hipóteses</a:t>
                </a:r>
                <a:r>
                  <a:rPr lang="pt-BR" dirty="0"/>
                  <a:t>, </a:t>
                </a:r>
                <a14:m>
                  <m:oMath xmlns:m="http://schemas.openxmlformats.org/officeDocument/2006/math">
                    <m:r>
                      <a:rPr lang="pt-BR" b="1" i="1">
                        <a:latin typeface="Cambria Math" panose="02040503050406030204" pitchFamily="18" charset="0"/>
                      </a:rPr>
                      <m:t>𝑯</m:t>
                    </m:r>
                  </m:oMath>
                </a14:m>
                <a:r>
                  <a:rPr lang="pt-BR" dirty="0" smtClean="0"/>
                  <a:t>.</a:t>
                </a:r>
              </a:p>
              <a:p>
                <a:r>
                  <a:rPr lang="pt-BR" b="1" dirty="0" smtClean="0"/>
                  <a:t>Espaço </a:t>
                </a:r>
                <a:r>
                  <a:rPr lang="pt-BR" b="1" dirty="0"/>
                  <a:t>de hipóteses</a:t>
                </a:r>
                <a:r>
                  <a:rPr lang="pt-BR" dirty="0"/>
                  <a:t>: é conjunto de todas as possíveis </a:t>
                </a:r>
                <a:r>
                  <a:rPr lang="pt-BR" b="1" i="1" dirty="0"/>
                  <a:t>funções hipótese</a:t>
                </a:r>
                <a:r>
                  <a:rPr lang="pt-BR" dirty="0"/>
                  <a:t>. </a:t>
                </a:r>
              </a:p>
              <a:p>
                <a:pPr lvl="1">
                  <a:buFont typeface="Wingdings" panose="05000000000000000000" pitchFamily="2" charset="2"/>
                  <a:buChar char="§"/>
                </a:pPr>
                <a:r>
                  <a:rPr lang="pt-BR" dirty="0"/>
                  <a:t>Superfície formada por todos os possíveis valores dos </a:t>
                </a:r>
                <a:r>
                  <a:rPr lang="pt-BR" dirty="0" smtClean="0"/>
                  <a:t>parâmetros,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𝑘</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𝑘</m:t>
                    </m:r>
                  </m:oMath>
                </a14:m>
                <a:r>
                  <a:rPr lang="pt-BR" dirty="0"/>
                  <a:t> quando substituídos em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a:t>
                </a:r>
              </a:p>
            </p:txBody>
          </p:sp>
        </mc:Choice>
        <mc:Fallback xmlns="">
          <p:sp>
            <p:nvSpPr>
              <p:cNvPr id="3" name="Content Placeholder 2">
                <a:extLst>
                  <a:ext uri="{FF2B5EF4-FFF2-40B4-BE49-F238E27FC236}">
                    <a16:creationId xmlns:a16="http://schemas.microsoft.com/office/drawing/2014/main" xmlns="" xmlns:a14="http://schemas.microsoft.com/office/drawing/2010/main" id="{AF130550-3E6D-44FC-BB82-8D9766374925}"/>
                  </a:ext>
                </a:extLst>
              </p:cNvPr>
              <p:cNvSpPr>
                <a:spLocks noGrp="1" noRot="1" noChangeAspect="1" noMove="1" noResize="1" noEditPoints="1" noAdjustHandles="1" noChangeArrowheads="1" noChangeShapeType="1" noTextEdit="1"/>
              </p:cNvSpPr>
              <p:nvPr>
                <p:ph idx="1"/>
              </p:nvPr>
            </p:nvSpPr>
            <p:spPr>
              <a:xfrm>
                <a:off x="838200" y="1552353"/>
                <a:ext cx="8600089" cy="5305647"/>
              </a:xfrm>
              <a:blipFill rotWithShape="0">
                <a:blip r:embed="rId3"/>
                <a:stretch>
                  <a:fillRect l="-851" t="-2414" r="-1560"/>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24488" t="17073" r="13012" b="8775"/>
          <a:stretch/>
        </p:blipFill>
        <p:spPr>
          <a:xfrm>
            <a:off x="9448799" y="4196228"/>
            <a:ext cx="2696675" cy="2399584"/>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3301" t="11423" r="9569" b="2419"/>
          <a:stretch/>
        </p:blipFill>
        <p:spPr>
          <a:xfrm>
            <a:off x="9389807" y="1552428"/>
            <a:ext cx="2677173" cy="1985502"/>
          </a:xfrm>
          <a:prstGeom prst="rect">
            <a:avLst/>
          </a:prstGeom>
        </p:spPr>
      </p:pic>
      <mc:AlternateContent xmlns:mc="http://schemas.openxmlformats.org/markup-compatibility/2006" xmlns:a14="http://schemas.microsoft.com/office/drawing/2010/main">
        <mc:Choice Requires="a14">
          <p:sp>
            <p:nvSpPr>
              <p:cNvPr id="11" name="Rectangle 10"/>
              <p:cNvSpPr/>
              <p:nvPr/>
            </p:nvSpPr>
            <p:spPr>
              <a:xfrm>
                <a:off x="9190495" y="3890952"/>
                <a:ext cx="3001506"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𝒙</m:t>
                        </m:r>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smtClean="0"/>
                  <a:t>+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2</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2</m:t>
                        </m:r>
                      </m:sub>
                    </m:sSub>
                  </m:oMath>
                </a14:m>
                <a:r>
                  <a:rPr lang="pt-BR" sz="1600" dirty="0" smtClean="0"/>
                  <a:t> (plano)</a:t>
                </a:r>
                <a:endParaRPr lang="pt-BR" sz="1600" dirty="0"/>
              </a:p>
            </p:txBody>
          </p:sp>
        </mc:Choice>
        <mc:Fallback xmlns="">
          <p:sp>
            <p:nvSpPr>
              <p:cNvPr id="11" name="Rectangle 10"/>
              <p:cNvSpPr>
                <a:spLocks noRot="1" noChangeAspect="1" noMove="1" noResize="1" noEditPoints="1" noAdjustHandles="1" noChangeArrowheads="1" noChangeShapeType="1" noTextEdit="1"/>
              </p:cNvSpPr>
              <p:nvPr/>
            </p:nvSpPr>
            <p:spPr>
              <a:xfrm>
                <a:off x="9190495" y="3890952"/>
                <a:ext cx="3001506" cy="338554"/>
              </a:xfrm>
              <a:prstGeom prst="rect">
                <a:avLst/>
              </a:prstGeom>
              <a:blipFill rotWithShape="0">
                <a:blip r:embed="rId6"/>
                <a:stretch>
                  <a:fillRect t="-5357" b="-214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9438289" y="1192341"/>
                <a:ext cx="2628691"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smtClean="0"/>
                  <a:t> (reta)</a:t>
                </a:r>
                <a:endParaRPr lang="pt-BR" sz="1600" dirty="0"/>
              </a:p>
            </p:txBody>
          </p:sp>
        </mc:Choice>
        <mc:Fallback xmlns="">
          <p:sp>
            <p:nvSpPr>
              <p:cNvPr id="12" name="Rectangle 11"/>
              <p:cNvSpPr>
                <a:spLocks noRot="1" noChangeAspect="1" noMove="1" noResize="1" noEditPoints="1" noAdjustHandles="1" noChangeArrowheads="1" noChangeShapeType="1" noTextEdit="1"/>
              </p:cNvSpPr>
              <p:nvPr/>
            </p:nvSpPr>
            <p:spPr>
              <a:xfrm>
                <a:off x="9438289" y="1192341"/>
                <a:ext cx="2628691" cy="338554"/>
              </a:xfrm>
              <a:prstGeom prst="rect">
                <a:avLst/>
              </a:prstGeom>
              <a:blipFill rotWithShape="0">
                <a:blip r:embed="rId7"/>
                <a:stretch>
                  <a:fillRect t="-5455" b="-2363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CaixaDeTexto 3"/>
              <p:cNvSpPr txBox="1"/>
              <p:nvPr/>
            </p:nvSpPr>
            <p:spPr>
              <a:xfrm>
                <a:off x="9682236" y="395616"/>
                <a:ext cx="2384744" cy="646331"/>
              </a:xfrm>
              <a:prstGeom prst="rect">
                <a:avLst/>
              </a:prstGeom>
              <a:noFill/>
            </p:spPr>
            <p:txBody>
              <a:bodyPr wrap="square" rtlCol="0">
                <a:spAutoFit/>
              </a:bodyPr>
              <a:lstStyle/>
              <a:p>
                <a:pPr algn="ctr"/>
                <a:r>
                  <a:rPr lang="pt-BR" b="1" i="1" dirty="0" smtClean="0">
                    <a:solidFill>
                      <a:srgbClr val="00B050"/>
                    </a:solidFill>
                  </a:rPr>
                  <a:t>Modelo</a:t>
                </a:r>
                <a:r>
                  <a:rPr lang="pt-BR" dirty="0" smtClean="0">
                    <a:solidFill>
                      <a:srgbClr val="00B050"/>
                    </a:solidFill>
                  </a:rPr>
                  <a:t> = </a:t>
                </a:r>
                <a14:m>
                  <m:oMath xmlns:m="http://schemas.openxmlformats.org/officeDocument/2006/math">
                    <m:r>
                      <a:rPr lang="pt-BR" i="1">
                        <a:solidFill>
                          <a:srgbClr val="00B050"/>
                        </a:solidFill>
                        <a:latin typeface="Cambria Math" panose="02040503050406030204" pitchFamily="18" charset="0"/>
                      </a:rPr>
                      <m:t>h</m:t>
                    </m:r>
                    <m:d>
                      <m:dPr>
                        <m:ctrlPr>
                          <a:rPr lang="pt-BR" b="1" i="1">
                            <a:solidFill>
                              <a:srgbClr val="00B050"/>
                            </a:solidFill>
                            <a:latin typeface="Cambria Math" panose="02040503050406030204" pitchFamily="18" charset="0"/>
                          </a:rPr>
                        </m:ctrlPr>
                      </m:dPr>
                      <m:e>
                        <m:r>
                          <a:rPr lang="pt-BR" b="1" i="1">
                            <a:solidFill>
                              <a:srgbClr val="00B050"/>
                            </a:solidFill>
                            <a:latin typeface="Cambria Math" panose="02040503050406030204" pitchFamily="18" charset="0"/>
                          </a:rPr>
                          <m:t>𝒙</m:t>
                        </m:r>
                      </m:e>
                    </m:d>
                  </m:oMath>
                </a14:m>
                <a:r>
                  <a:rPr lang="pt-BR" dirty="0" smtClean="0">
                    <a:solidFill>
                      <a:srgbClr val="00B050"/>
                    </a:solidFill>
                  </a:rPr>
                  <a:t>  </a:t>
                </a:r>
              </a:p>
              <a:p>
                <a:pPr algn="ctr"/>
                <a:r>
                  <a:rPr lang="pt-BR" dirty="0" smtClean="0">
                    <a:solidFill>
                      <a:srgbClr val="00B050"/>
                    </a:solidFill>
                  </a:rPr>
                  <a:t>(equação e seus pesos)</a:t>
                </a:r>
                <a:endParaRPr lang="pt-BR" dirty="0">
                  <a:solidFill>
                    <a:srgbClr val="00B050"/>
                  </a:solidFill>
                </a:endParaRPr>
              </a:p>
            </p:txBody>
          </p:sp>
        </mc:Choice>
        <mc:Fallback xmlns="">
          <p:sp>
            <p:nvSpPr>
              <p:cNvPr id="4" name="CaixaDeTexto 3"/>
              <p:cNvSpPr txBox="1">
                <a:spLocks noRot="1" noChangeAspect="1" noMove="1" noResize="1" noEditPoints="1" noAdjustHandles="1" noChangeArrowheads="1" noChangeShapeType="1" noTextEdit="1"/>
              </p:cNvSpPr>
              <p:nvPr/>
            </p:nvSpPr>
            <p:spPr>
              <a:xfrm>
                <a:off x="9682236" y="395616"/>
                <a:ext cx="2384744" cy="646331"/>
              </a:xfrm>
              <a:prstGeom prst="rect">
                <a:avLst/>
              </a:prstGeom>
              <a:blipFill rotWithShape="0">
                <a:blip r:embed="rId8"/>
                <a:stretch>
                  <a:fillRect l="-1279" t="-5660" r="-1279" b="-14151"/>
                </a:stretch>
              </a:blipFill>
            </p:spPr>
            <p:txBody>
              <a:bodyPr/>
              <a:lstStyle/>
              <a:p>
                <a:r>
                  <a:rPr lang="pt-BR">
                    <a:noFill/>
                  </a:rPr>
                  <a:t> </a:t>
                </a:r>
              </a:p>
            </p:txBody>
          </p:sp>
        </mc:Fallback>
      </mc:AlternateContent>
    </p:spTree>
    <p:extLst>
      <p:ext uri="{BB962C8B-B14F-4D97-AF65-F5344CB8AC3E}">
        <p14:creationId xmlns:p14="http://schemas.microsoft.com/office/powerpoint/2010/main" val="1905198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5DC745-C86C-4971-B0AF-00EE88E914C9}"/>
              </a:ext>
            </a:extLst>
          </p:cNvPr>
          <p:cNvSpPr>
            <a:spLocks noGrp="1"/>
          </p:cNvSpPr>
          <p:nvPr>
            <p:ph type="title"/>
          </p:nvPr>
        </p:nvSpPr>
        <p:spPr>
          <a:xfrm>
            <a:off x="838200" y="365125"/>
            <a:ext cx="10515600" cy="952231"/>
          </a:xfrm>
        </p:spPr>
        <p:txBody>
          <a:bodyPr/>
          <a:lstStyle/>
          <a:p>
            <a:r>
              <a:rPr lang="pt-BR" dirty="0"/>
              <a:t>Regressão Linear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F130550-3E6D-44FC-BB82-8D9766374925}"/>
                  </a:ext>
                </a:extLst>
              </p:cNvPr>
              <p:cNvSpPr>
                <a:spLocks noGrp="1"/>
              </p:cNvSpPr>
              <p:nvPr>
                <p:ph idx="1"/>
              </p:nvPr>
            </p:nvSpPr>
            <p:spPr>
              <a:xfrm>
                <a:off x="838200" y="1551214"/>
                <a:ext cx="11140440" cy="5306785"/>
              </a:xfrm>
            </p:spPr>
            <p:txBody>
              <a:bodyPr>
                <a:normAutofit fontScale="92500" lnSpcReduction="20000"/>
              </a:bodyPr>
              <a:lstStyle/>
              <a:p>
                <a:r>
                  <a:rPr lang="pt-BR" dirty="0" smtClean="0"/>
                  <a:t>Agora que temos uma forma para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a:t>
                </a:r>
                <a:r>
                  <a:rPr lang="pt-BR" dirty="0" smtClean="0"/>
                  <a:t>ou seja, o modelo, podemos </a:t>
                </a:r>
                <a:r>
                  <a:rPr lang="pt-BR" dirty="0"/>
                  <a:t>refinar o objetivo da regressão um pouco mais.</a:t>
                </a:r>
              </a:p>
              <a:p>
                <a:r>
                  <a:rPr lang="pt-BR" b="1" dirty="0"/>
                  <a:t>Objetivo</a:t>
                </a:r>
                <a:r>
                  <a:rPr lang="pt-BR" dirty="0"/>
                  <a:t>: </a:t>
                </a:r>
                <a:r>
                  <a:rPr lang="pt-BR" b="1" i="1" dirty="0"/>
                  <a:t>Encontrar</a:t>
                </a:r>
                <a:r>
                  <a:rPr lang="pt-BR" dirty="0"/>
                  <a:t> os </a:t>
                </a:r>
                <a:r>
                  <a:rPr lang="pt-BR" b="1" i="1" dirty="0"/>
                  <a:t>parâmetros</a:t>
                </a:r>
                <a:r>
                  <a:rPr lang="pt-BR" dirty="0"/>
                  <a:t>, também chamados de </a:t>
                </a:r>
                <a:r>
                  <a:rPr lang="pt-BR" b="1" i="1" dirty="0"/>
                  <a:t>pesos</a:t>
                </a:r>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a:latin typeface="Cambria Math" panose="02040503050406030204" pitchFamily="18" charset="0"/>
                            <a:ea typeface="Cambria Math" panose="02040503050406030204" pitchFamily="18" charset="0"/>
                          </a:rPr>
                          <m:t>0</m:t>
                        </m:r>
                      </m:sub>
                    </m:sSub>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𝐾</m:t>
                        </m:r>
                      </m:sub>
                    </m:sSub>
                  </m:oMath>
                </a14:m>
                <a:r>
                  <a:rPr lang="pt-BR" dirty="0"/>
                  <a:t> de tal forma que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seja uma </a:t>
                </a:r>
                <a:r>
                  <a:rPr lang="pt-BR" b="1" dirty="0"/>
                  <a:t>aproximação ótima </a:t>
                </a:r>
                <a:r>
                  <a:rPr lang="pt-BR" dirty="0"/>
                  <a:t>de </a:t>
                </a:r>
                <a14:m>
                  <m:oMath xmlns:m="http://schemas.openxmlformats.org/officeDocument/2006/math">
                    <m:r>
                      <a:rPr lang="pt-BR" b="0" i="1" smtClean="0">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smtClean="0"/>
                  <a:t>.</a:t>
                </a:r>
              </a:p>
              <a:p>
                <a:pPr lvl="1">
                  <a:buFont typeface="Wingdings" panose="05000000000000000000" pitchFamily="2" charset="2"/>
                  <a:buChar char="§"/>
                </a:pPr>
                <a:r>
                  <a:rPr lang="pt-BR" b="1" i="1" dirty="0" smtClean="0"/>
                  <a:t>Ótima</a:t>
                </a:r>
                <a:r>
                  <a:rPr lang="pt-BR" dirty="0" smtClean="0"/>
                  <a:t> no sentido que </a:t>
                </a:r>
                <a:r>
                  <a:rPr lang="pt-BR" b="1" i="1" dirty="0" smtClean="0"/>
                  <a:t>minimiza</a:t>
                </a:r>
                <a:r>
                  <a:rPr lang="pt-BR" dirty="0" smtClean="0"/>
                  <a:t> uma </a:t>
                </a:r>
                <a:r>
                  <a:rPr lang="pt-BR" b="1" i="1" dirty="0" smtClean="0"/>
                  <a:t>métrica de erro </a:t>
                </a:r>
                <a:r>
                  <a:rPr lang="pt-BR" dirty="0" smtClean="0"/>
                  <a:t>que iremos definir a seguir.</a:t>
                </a:r>
                <a:endParaRPr lang="pt-BR" dirty="0"/>
              </a:p>
              <a:p>
                <a:r>
                  <a:rPr lang="pt-BR" b="1" dirty="0">
                    <a:solidFill>
                      <a:srgbClr val="00B0F0"/>
                    </a:solidFill>
                  </a:rPr>
                  <a:t>Aprendizado supervisionado</a:t>
                </a:r>
                <a:r>
                  <a:rPr lang="pt-BR" dirty="0"/>
                  <a:t>: </a:t>
                </a:r>
                <a:r>
                  <a:rPr lang="pt-BR" dirty="0" smtClean="0"/>
                  <a:t>temos os atributos</a:t>
                </a:r>
                <a:r>
                  <a:rPr lang="pt-BR" dirty="0"/>
                  <a:t>, </a:t>
                </a:r>
                <a14:m>
                  <m:oMath xmlns:m="http://schemas.openxmlformats.org/officeDocument/2006/math">
                    <m:r>
                      <a:rPr lang="pt-BR" b="1" i="1" smtClean="0">
                        <a:latin typeface="Cambria Math" panose="02040503050406030204" pitchFamily="18" charset="0"/>
                      </a:rPr>
                      <m:t>𝒙</m:t>
                    </m:r>
                  </m:oMath>
                </a14:m>
                <a:r>
                  <a:rPr lang="pt-BR" dirty="0"/>
                  <a:t>, </a:t>
                </a:r>
                <a:r>
                  <a:rPr lang="pt-BR" dirty="0" smtClean="0"/>
                  <a:t>e os rótulos/objetivos</a:t>
                </a:r>
                <a:r>
                  <a:rPr lang="pt-BR" dirty="0"/>
                  <a:t>,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A </a:t>
                </a:r>
                <a:r>
                  <a:rPr lang="pt-BR" b="1" i="1" dirty="0"/>
                  <a:t>regressão</a:t>
                </a:r>
                <a:r>
                  <a:rPr lang="pt-BR" dirty="0"/>
                  <a:t> é chamada de </a:t>
                </a:r>
                <a:r>
                  <a:rPr lang="pt-BR" b="1" i="1" dirty="0"/>
                  <a:t>linear</a:t>
                </a:r>
                <a:r>
                  <a:rPr lang="pt-BR" dirty="0"/>
                  <a:t> porque a variável de saída, </a:t>
                </a:r>
                <a14:m>
                  <m:oMath xmlns:m="http://schemas.openxmlformats.org/officeDocument/2006/math">
                    <m:r>
                      <a:rPr lang="pt-BR" i="1">
                        <a:latin typeface="Cambria Math" panose="02040503050406030204" pitchFamily="18" charset="0"/>
                      </a:rPr>
                      <m:t>𝑦</m:t>
                    </m:r>
                  </m:oMath>
                </a14:m>
                <a:r>
                  <a:rPr lang="pt-BR" dirty="0"/>
                  <a:t>, é modelada como sendo uma </a:t>
                </a:r>
                <a:r>
                  <a:rPr lang="pt-BR" b="1" i="1" dirty="0"/>
                  <a:t>combinação linear </a:t>
                </a:r>
                <a:r>
                  <a:rPr lang="pt-BR" dirty="0"/>
                  <a:t>dos </a:t>
                </a:r>
                <a:r>
                  <a:rPr lang="pt-BR" b="1" i="1" dirty="0"/>
                  <a:t>atributos</a:t>
                </a:r>
                <a:r>
                  <a:rPr lang="pt-BR" dirty="0"/>
                  <a:t>, </a:t>
                </a:r>
                <a14:m>
                  <m:oMath xmlns:m="http://schemas.openxmlformats.org/officeDocument/2006/math">
                    <m:r>
                      <a:rPr lang="pt-BR" b="1" i="1">
                        <a:latin typeface="Cambria Math" panose="02040503050406030204" pitchFamily="18" charset="0"/>
                      </a:rPr>
                      <m:t>𝒙</m:t>
                    </m:r>
                  </m:oMath>
                </a14:m>
                <a:r>
                  <a:rPr lang="pt-BR" dirty="0"/>
                  <a:t>.</a:t>
                </a:r>
              </a:p>
              <a:p>
                <a:pPr lvl="1">
                  <a:buFont typeface="Wingdings" panose="05000000000000000000" pitchFamily="2" charset="2"/>
                  <a:buChar char="§"/>
                </a:pPr>
                <a:r>
                  <a:rPr lang="pt-BR" b="1" dirty="0"/>
                  <a:t>OBS</a:t>
                </a:r>
                <a:r>
                  <a:rPr lang="pt-BR" dirty="0"/>
                  <a:t>.: </a:t>
                </a:r>
                <a:r>
                  <a:rPr lang="pt-BR" b="1" i="1" dirty="0"/>
                  <a:t>Linear</a:t>
                </a:r>
                <a:r>
                  <a:rPr lang="pt-BR" dirty="0"/>
                  <a:t>, nesse contexto, significa “</a:t>
                </a:r>
                <a:r>
                  <a:rPr lang="pt-BR" i="1" dirty="0"/>
                  <a:t>linear com relação aos pesos</a:t>
                </a:r>
                <a:r>
                  <a:rPr lang="pt-BR" dirty="0"/>
                  <a:t>“ e não com relação aos </a:t>
                </a:r>
                <a:r>
                  <a:rPr lang="pt-BR" b="1" i="1" dirty="0"/>
                  <a:t>atributos</a:t>
                </a:r>
                <a:r>
                  <a:rPr lang="pt-BR" dirty="0"/>
                  <a:t>, i.e., </a:t>
                </a:r>
                <a14:m>
                  <m:oMath xmlns:m="http://schemas.openxmlformats.org/officeDocument/2006/math">
                    <m:r>
                      <a:rPr lang="pt-BR" b="1" i="1">
                        <a:latin typeface="Cambria Math" panose="02040503050406030204" pitchFamily="18" charset="0"/>
                      </a:rPr>
                      <m:t>𝒙</m:t>
                    </m:r>
                  </m:oMath>
                </a14:m>
                <a:r>
                  <a:rPr lang="pt-BR" dirty="0"/>
                  <a:t>. Desta forma, os seguintes </a:t>
                </a:r>
                <a:r>
                  <a:rPr lang="pt-BR" b="1" i="1" dirty="0"/>
                  <a:t>modelos</a:t>
                </a:r>
                <a:r>
                  <a:rPr lang="pt-BR" dirty="0"/>
                  <a:t> também são lineares com relação aos pesos:</a:t>
                </a:r>
              </a:p>
              <a:p>
                <a:pPr lvl="2">
                  <a:buFont typeface="Wingdings" panose="05000000000000000000" pitchFamily="2" charset="2"/>
                  <a:buChar char="ü"/>
                </a:pPr>
                <a14:m>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log</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e>
                    </m:func>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cos</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e>
                    </m:func>
                  </m:oMath>
                </a14:m>
                <a:endParaRPr lang="pt-BR" dirty="0"/>
              </a:p>
              <a:p>
                <a:pPr lvl="2">
                  <a:buFont typeface="Wingdings" panose="05000000000000000000" pitchFamily="2" charset="2"/>
                  <a:buChar char="ü"/>
                </a:pPr>
                <a14:m>
                  <m:oMath xmlns:m="http://schemas.openxmlformats.org/officeDocument/2006/math">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p>
                      <m:sSupPr>
                        <m:ctrlPr>
                          <a:rPr lang="pt-BR" i="1" smtClean="0">
                            <a:latin typeface="Cambria Math" panose="02040503050406030204" pitchFamily="18" charset="0"/>
                          </a:rPr>
                        </m:ctrlPr>
                      </m:sSupPr>
                      <m:e>
                        <m:r>
                          <a:rPr lang="pt-BR" i="1" smtClean="0">
                            <a:latin typeface="Cambria Math" panose="02040503050406030204" pitchFamily="18" charset="0"/>
                          </a:rPr>
                          <m:t>𝑒</m:t>
                        </m:r>
                      </m:e>
                      <m:sup>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sup>
                    </m:sSup>
                  </m:oMath>
                </a14:m>
                <a:endParaRPr lang="pt-BR" dirty="0"/>
              </a:p>
              <a:p>
                <a:pPr lvl="2">
                  <a:buFont typeface="Wingdings" panose="05000000000000000000" pitchFamily="2" charset="2"/>
                  <a:buChar char="ü"/>
                </a:pPr>
                <a14:m>
                  <m:oMath xmlns:m="http://schemas.openxmlformats.org/officeDocument/2006/math">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𝑥</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oMath>
                </a14:m>
                <a:endParaRPr lang="pt-BR" dirty="0"/>
              </a:p>
              <a:p>
                <a:r>
                  <a:rPr lang="pt-BR" b="0" dirty="0"/>
                  <a:t>Exemplo de um modelo não-linear: </a:t>
                </a:r>
                <a14:m>
                  <m:oMath xmlns:m="http://schemas.openxmlformats.org/officeDocument/2006/math">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num>
                      <m:den>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func>
                          <m:funcPr>
                            <m:ctrlPr>
                              <a:rPr lang="pt-BR" i="1">
                                <a:latin typeface="Cambria Math" panose="02040503050406030204" pitchFamily="18" charset="0"/>
                              </a:rPr>
                            </m:ctrlPr>
                          </m:funcPr>
                          <m:fName>
                            <m:r>
                              <a:rPr lang="pt-BR" b="0" i="0" smtClean="0">
                                <a:latin typeface="Cambria Math" panose="02040503050406030204" pitchFamily="18" charset="0"/>
                              </a:rPr>
                              <m:t>+</m:t>
                            </m:r>
                          </m:fNa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e>
                        </m:func>
                      </m:den>
                    </m:f>
                  </m:oMath>
                </a14:m>
                <a:r>
                  <a:rPr lang="pt-BR" dirty="0"/>
                  <a:t>.</a:t>
                </a:r>
              </a:p>
            </p:txBody>
          </p:sp>
        </mc:Choice>
        <mc:Fallback xmlns="">
          <p:sp>
            <p:nvSpPr>
              <p:cNvPr id="3" name="Content Placeholder 2">
                <a:extLst>
                  <a:ext uri="{FF2B5EF4-FFF2-40B4-BE49-F238E27FC236}">
                    <a16:creationId xmlns:a16="http://schemas.microsoft.com/office/drawing/2014/main" xmlns="" xmlns:a14="http://schemas.microsoft.com/office/drawing/2010/main" id="{AF130550-3E6D-44FC-BB82-8D9766374925}"/>
                  </a:ext>
                </a:extLst>
              </p:cNvPr>
              <p:cNvSpPr>
                <a:spLocks noGrp="1" noRot="1" noChangeAspect="1" noMove="1" noResize="1" noEditPoints="1" noAdjustHandles="1" noChangeArrowheads="1" noChangeShapeType="1" noTextEdit="1"/>
              </p:cNvSpPr>
              <p:nvPr>
                <p:ph idx="1"/>
              </p:nvPr>
            </p:nvSpPr>
            <p:spPr>
              <a:xfrm>
                <a:off x="838200" y="1551214"/>
                <a:ext cx="11140440" cy="5306785"/>
              </a:xfrm>
              <a:blipFill rotWithShape="0">
                <a:blip r:embed="rId3"/>
                <a:stretch>
                  <a:fillRect l="-876" t="-2870" r="-985"/>
                </a:stretch>
              </a:blipFill>
            </p:spPr>
            <p:txBody>
              <a:bodyPr/>
              <a:lstStyle/>
              <a:p>
                <a:r>
                  <a:rPr lang="pt-BR">
                    <a:noFill/>
                  </a:rPr>
                  <a:t> </a:t>
                </a:r>
              </a:p>
            </p:txBody>
          </p:sp>
        </mc:Fallback>
      </mc:AlternateContent>
      <p:sp>
        <p:nvSpPr>
          <p:cNvPr id="4" name="TextBox 3"/>
          <p:cNvSpPr txBox="1"/>
          <p:nvPr/>
        </p:nvSpPr>
        <p:spPr>
          <a:xfrm>
            <a:off x="8535087" y="6045452"/>
            <a:ext cx="2238016" cy="646331"/>
          </a:xfrm>
          <a:prstGeom prst="rect">
            <a:avLst/>
          </a:prstGeom>
          <a:noFill/>
        </p:spPr>
        <p:txBody>
          <a:bodyPr wrap="square" rtlCol="0">
            <a:spAutoFit/>
          </a:bodyPr>
          <a:lstStyle/>
          <a:p>
            <a:pPr algn="ctr"/>
            <a:r>
              <a:rPr lang="pt-BR" sz="1200" dirty="0"/>
              <a:t>Não </a:t>
            </a:r>
            <a:r>
              <a:rPr lang="pt-BR" sz="1200" dirty="0" smtClean="0"/>
              <a:t>é possível expressar </a:t>
            </a:r>
            <a:r>
              <a:rPr lang="pt-BR" sz="1200" dirty="0"/>
              <a:t>a equação como uma combinação linear dos atributos.</a:t>
            </a:r>
          </a:p>
        </p:txBody>
      </p:sp>
      <p:cxnSp>
        <p:nvCxnSpPr>
          <p:cNvPr id="6" name="Straight Arrow Connector 5"/>
          <p:cNvCxnSpPr>
            <a:stCxn id="4" idx="1"/>
          </p:cNvCxnSpPr>
          <p:nvPr/>
        </p:nvCxnSpPr>
        <p:spPr>
          <a:xfrm flipH="1" flipV="1">
            <a:off x="7956331" y="6045453"/>
            <a:ext cx="578756" cy="3231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CaixaDeTexto 4"/>
          <p:cNvSpPr txBox="1"/>
          <p:nvPr/>
        </p:nvSpPr>
        <p:spPr>
          <a:xfrm>
            <a:off x="5749159" y="5193244"/>
            <a:ext cx="4162097" cy="461665"/>
          </a:xfrm>
          <a:prstGeom prst="rect">
            <a:avLst/>
          </a:prstGeom>
          <a:noFill/>
        </p:spPr>
        <p:txBody>
          <a:bodyPr wrap="square" rtlCol="0">
            <a:spAutoFit/>
          </a:bodyPr>
          <a:lstStyle/>
          <a:p>
            <a:pPr algn="ctr"/>
            <a:r>
              <a:rPr lang="pt-BR" sz="1200" dirty="0" smtClean="0"/>
              <a:t>Mesmo não tendo um mapeamento linear das entradas na saída, continuamos tendo uma combinação linear das entradas.</a:t>
            </a:r>
            <a:endParaRPr lang="pt-BR" sz="1200" dirty="0"/>
          </a:p>
        </p:txBody>
      </p:sp>
      <p:sp>
        <p:nvSpPr>
          <p:cNvPr id="9" name="Chave direita 8"/>
          <p:cNvSpPr/>
          <p:nvPr/>
        </p:nvSpPr>
        <p:spPr>
          <a:xfrm>
            <a:off x="5486400" y="4993893"/>
            <a:ext cx="262759" cy="86036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1685913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30275"/>
          </a:xfrm>
        </p:spPr>
        <p:txBody>
          <a:bodyPr/>
          <a:lstStyle/>
          <a:p>
            <a:r>
              <a:rPr lang="pt-BR" dirty="0"/>
              <a:t>Definição </a:t>
            </a:r>
            <a:r>
              <a:rPr lang="pt-BR" dirty="0" smtClean="0"/>
              <a:t>formal </a:t>
            </a:r>
            <a:r>
              <a:rPr lang="pt-BR" dirty="0"/>
              <a:t>do </a:t>
            </a:r>
            <a:r>
              <a:rPr lang="pt-BR" dirty="0" smtClean="0"/>
              <a:t>problema</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8" y="1493520"/>
                <a:ext cx="11166989" cy="5364479"/>
              </a:xfrm>
            </p:spPr>
            <p:txBody>
              <a:bodyPr>
                <a:normAutofit fontScale="70000" lnSpcReduction="20000"/>
              </a:bodyPr>
              <a:lstStyle/>
              <a:p>
                <a:pPr marL="0" indent="0">
                  <a:buNone/>
                </a:pPr>
                <a:r>
                  <a:rPr lang="pt-BR" dirty="0" smtClean="0"/>
                  <a:t>O problema da </a:t>
                </a:r>
                <a:r>
                  <a:rPr lang="pt-BR" b="1" i="1" dirty="0"/>
                  <a:t>regressão linear</a:t>
                </a:r>
                <a:r>
                  <a:rPr lang="pt-BR" dirty="0"/>
                  <a:t> pode ser definido da seguinte forma:</a:t>
                </a:r>
              </a:p>
              <a:p>
                <a:r>
                  <a:rPr lang="pt-BR" b="1" dirty="0"/>
                  <a:t>Dados disponíveis</a:t>
                </a:r>
                <a:r>
                  <a:rPr lang="pt-BR" dirty="0"/>
                  <a:t>: </a:t>
                </a:r>
              </a:p>
              <a:p>
                <a:pPr lvl="1">
                  <a:buFont typeface="Wingdings" panose="05000000000000000000" pitchFamily="2" charset="2"/>
                  <a:buChar char="§"/>
                </a:pPr>
                <a:r>
                  <a:rPr lang="pt-BR" dirty="0"/>
                  <a:t>Conjunto de </a:t>
                </a:r>
                <a14:m>
                  <m:oMath xmlns:m="http://schemas.openxmlformats.org/officeDocument/2006/math">
                    <m:r>
                      <a:rPr lang="pt-BR" i="1">
                        <a:latin typeface="Cambria Math" panose="02040503050406030204" pitchFamily="18" charset="0"/>
                      </a:rPr>
                      <m:t>𝑁</m:t>
                    </m:r>
                  </m:oMath>
                </a14:m>
                <a:r>
                  <a:rPr lang="pt-BR" dirty="0"/>
                  <a:t> </a:t>
                </a:r>
                <a:r>
                  <a:rPr lang="pt-BR"/>
                  <a:t>observações </a:t>
                </a:r>
                <a:r>
                  <a:rPr lang="pt-BR" smtClean="0"/>
                  <a:t>(</a:t>
                </a:r>
                <a:r>
                  <a:rPr lang="pt-BR" b="1" i="1" smtClean="0"/>
                  <a:t>pares </a:t>
                </a:r>
                <a:r>
                  <a:rPr lang="pt-BR" b="1" i="1" dirty="0"/>
                  <a:t>de treinamento</a:t>
                </a:r>
                <a:r>
                  <a:rPr lang="pt-BR" dirty="0"/>
                  <a:t>) : </a:t>
                </a:r>
                <a14:m>
                  <m:oMath xmlns:m="http://schemas.openxmlformats.org/officeDocument/2006/math">
                    <m:r>
                      <a:rPr lang="pt-BR" b="0" i="0" smtClean="0">
                        <a:latin typeface="Cambria Math" panose="02040503050406030204" pitchFamily="18" charset="0"/>
                      </a:rPr>
                      <m:t>{</m:t>
                    </m:r>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i="1" dirty="0"/>
                  <a:t>,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oMath>
                </a14:m>
                <a:r>
                  <a:rPr lang="pt-BR" i="1" dirty="0"/>
                  <a:t>, </a:t>
                </a:r>
                <a14:m>
                  <m:oMath xmlns:m="http://schemas.openxmlformats.org/officeDocument/2006/math">
                    <m:r>
                      <a:rPr lang="pt-BR" i="1">
                        <a:latin typeface="Cambria Math" panose="02040503050406030204" pitchFamily="18" charset="0"/>
                      </a:rPr>
                      <m:t>𝑖</m:t>
                    </m:r>
                    <m:r>
                      <a:rPr lang="pt-BR" i="1">
                        <a:latin typeface="Cambria Math" panose="02040503050406030204" pitchFamily="18" charset="0"/>
                      </a:rPr>
                      <m:t>=0,…,</m:t>
                    </m:r>
                    <m:r>
                      <a:rPr lang="pt-BR" i="1">
                        <a:latin typeface="Cambria Math" panose="02040503050406030204" pitchFamily="18" charset="0"/>
                      </a:rPr>
                      <m:t>𝑁</m:t>
                    </m:r>
                    <m:r>
                      <a:rPr lang="pt-BR" i="1">
                        <a:latin typeface="Cambria Math" panose="02040503050406030204" pitchFamily="18" charset="0"/>
                      </a:rPr>
                      <m:t>−1</m:t>
                    </m:r>
                  </m:oMath>
                </a14:m>
                <a:r>
                  <a:rPr lang="pt-BR" i="1" dirty="0"/>
                  <a:t>,</a:t>
                </a:r>
                <a:r>
                  <a:rPr lang="pt-BR" dirty="0"/>
                  <a:t> onde </a:t>
                </a:r>
              </a:p>
              <a:p>
                <a:pPr lvl="2">
                  <a:buFont typeface="Courier New" panose="02070309020205020404" pitchFamily="49" charset="0"/>
                  <a:buChar char="o"/>
                </a:pPr>
                <a14:m>
                  <m:oMath xmlns:m="http://schemas.openxmlformats.org/officeDocument/2006/math">
                    <m:r>
                      <a:rPr lang="pt-BR" b="1" i="1">
                        <a:latin typeface="Cambria Math" panose="02040503050406030204" pitchFamily="18" charset="0"/>
                      </a:rPr>
                      <m:t>𝒙</m:t>
                    </m:r>
                    <m:d>
                      <m:dPr>
                        <m:ctrlPr>
                          <a:rPr lang="pt-BR" b="1" i="1" smtClean="0">
                            <a:latin typeface="Cambria Math" panose="02040503050406030204" pitchFamily="18" charset="0"/>
                          </a:rPr>
                        </m:ctrlPr>
                      </m:dPr>
                      <m:e>
                        <m:r>
                          <a:rPr lang="pt-BR" b="0" i="1" smtClean="0">
                            <a:latin typeface="Cambria Math" panose="02040503050406030204" pitchFamily="18" charset="0"/>
                          </a:rPr>
                          <m:t>𝑖</m:t>
                        </m:r>
                      </m:e>
                    </m:d>
                    <m:r>
                      <a:rPr lang="pt-BR" i="1">
                        <a:latin typeface="Cambria Math" panose="02040503050406030204" pitchFamily="18" charset="0"/>
                        <a:ea typeface="Cambria Math" panose="02040503050406030204" pitchFamily="18" charset="0"/>
                      </a:rPr>
                      <m:t> ∈</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r>
                          <m:rPr>
                            <m:nor/>
                          </m:rPr>
                          <a:rPr lang="pt-BR"/>
                          <m:t> </m:t>
                        </m:r>
                      </m:e>
                      <m:sup>
                        <m:r>
                          <a:rPr lang="pt-BR" i="1">
                            <a:latin typeface="Cambria Math" panose="02040503050406030204" pitchFamily="18" charset="0"/>
                            <a:ea typeface="Cambria Math" panose="02040503050406030204" pitchFamily="18" charset="0"/>
                          </a:rPr>
                          <m:t>𝐾</m:t>
                        </m:r>
                        <m:r>
                          <a:rPr lang="pt-BR" b="0" i="1" smtClean="0">
                            <a:latin typeface="Cambria Math" panose="02040503050406030204" pitchFamily="18" charset="0"/>
                            <a:ea typeface="Cambria Math" panose="02040503050406030204" pitchFamily="18" charset="0"/>
                          </a:rPr>
                          <m:t>+1×1</m:t>
                        </m:r>
                      </m:sup>
                    </m:sSup>
                  </m:oMath>
                </a14:m>
                <a:r>
                  <a:rPr lang="pt-BR" dirty="0"/>
                  <a:t> : </a:t>
                </a:r>
                <a:r>
                  <a:rPr lang="pt-BR" i="1" dirty="0"/>
                  <a:t>i</a:t>
                </a:r>
                <a:r>
                  <a:rPr lang="pt-BR" dirty="0"/>
                  <a:t>-</a:t>
                </a:r>
                <a:r>
                  <a:rPr lang="pt-BR" dirty="0" err="1"/>
                  <a:t>ésimo</a:t>
                </a:r>
                <a:r>
                  <a:rPr lang="pt-BR" dirty="0"/>
                  <a:t> vetor de atributos de entrada com dimensão </a:t>
                </a:r>
                <a14:m>
                  <m:oMath xmlns:m="http://schemas.openxmlformats.org/officeDocument/2006/math">
                    <m:r>
                      <a:rPr lang="pt-BR" i="1">
                        <a:latin typeface="Cambria Math" panose="02040503050406030204" pitchFamily="18" charset="0"/>
                      </a:rPr>
                      <m:t>𝐾</m:t>
                    </m:r>
                    <m:r>
                      <a:rPr lang="pt-BR" b="0" i="1" smtClean="0">
                        <a:latin typeface="Cambria Math" panose="02040503050406030204" pitchFamily="18" charset="0"/>
                      </a:rPr>
                      <m:t>+1</m:t>
                    </m:r>
                    <m:r>
                      <a:rPr lang="pt-BR" b="0" i="1" smtClean="0">
                        <a:latin typeface="Cambria Math" panose="02040503050406030204" pitchFamily="18" charset="0"/>
                        <a:ea typeface="Cambria Math" panose="02040503050406030204" pitchFamily="18" charset="0"/>
                      </a:rPr>
                      <m:t>×1</m:t>
                    </m:r>
                  </m:oMath>
                </a14:m>
                <a:r>
                  <a:rPr lang="pt-BR" dirty="0"/>
                  <a:t>, ou sejam </a:t>
                </a:r>
                <a14:m>
                  <m:oMath xmlns:m="http://schemas.openxmlformats.org/officeDocument/2006/math">
                    <m:r>
                      <a:rPr lang="pt-BR" i="1">
                        <a:latin typeface="Cambria Math" panose="02040503050406030204" pitchFamily="18" charset="0"/>
                      </a:rPr>
                      <m:t>𝐾</m:t>
                    </m:r>
                    <m:r>
                      <a:rPr lang="pt-BR" b="0" i="1" smtClean="0">
                        <a:latin typeface="Cambria Math" panose="02040503050406030204" pitchFamily="18" charset="0"/>
                      </a:rPr>
                      <m:t>+1</m:t>
                    </m:r>
                  </m:oMath>
                </a14:m>
                <a:r>
                  <a:rPr lang="pt-BR" dirty="0"/>
                  <a:t> atributos.</a:t>
                </a:r>
              </a:p>
              <a:p>
                <a:pPr lvl="2">
                  <a:buFont typeface="Courier New" panose="02070309020205020404" pitchFamily="49" charset="0"/>
                  <a:buChar char="o"/>
                </a:pPr>
                <a14:m>
                  <m:oMath xmlns:m="http://schemas.openxmlformats.org/officeDocument/2006/math">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𝑖</m:t>
                        </m:r>
                      </m:e>
                    </m:d>
                  </m:oMath>
                </a14:m>
                <a:r>
                  <a:rPr lang="pt-BR" dirty="0">
                    <a:ea typeface="Cambria Math" panose="02040503050406030204" pitchFamily="18" charset="0"/>
                  </a:rPr>
                  <a:t> </a:t>
                </a:r>
                <a14:m>
                  <m:oMath xmlns:m="http://schemas.openxmlformats.org/officeDocument/2006/math">
                    <m:r>
                      <a:rPr lang="pt-BR" b="0" i="0" smtClean="0">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ℝ</m:t>
                    </m:r>
                  </m:oMath>
                </a14:m>
                <a:r>
                  <a:rPr lang="pt-BR" dirty="0"/>
                  <a:t>             : </a:t>
                </a:r>
                <a:r>
                  <a:rPr lang="pt-BR" i="1" dirty="0"/>
                  <a:t>i</a:t>
                </a:r>
                <a:r>
                  <a:rPr lang="pt-BR" dirty="0"/>
                  <a:t>-</a:t>
                </a:r>
                <a:r>
                  <a:rPr lang="pt-BR" dirty="0" err="1"/>
                  <a:t>ésimo</a:t>
                </a:r>
                <a:r>
                  <a:rPr lang="pt-BR" dirty="0"/>
                  <a:t> valor esperado de saída referente ao vetor de entrada </a:t>
                </a:r>
                <a14:m>
                  <m:oMath xmlns:m="http://schemas.openxmlformats.org/officeDocument/2006/math">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i="1" dirty="0"/>
                  <a:t>.</a:t>
                </a:r>
              </a:p>
              <a:p>
                <a:r>
                  <a:rPr lang="pt-BR" b="1" dirty="0"/>
                  <a:t>Modelo</a:t>
                </a:r>
                <a:r>
                  <a:rPr lang="pt-BR" dirty="0"/>
                  <a:t>:</a:t>
                </a:r>
                <a:endParaRPr lang="pt-BR" dirty="0">
                  <a:ea typeface="Cambria Math" panose="02040503050406030204" pitchFamily="18" charset="0"/>
                </a:endParaRPr>
              </a:p>
              <a:p>
                <a:pPr marL="0"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 =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smtClean="0">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a:t>
                </a:r>
              </a:p>
              <a:p>
                <a:pPr marL="0" indent="0">
                  <a:buNone/>
                </a:pPr>
                <a:r>
                  <a:rPr lang="pt-BR" dirty="0"/>
                  <a:t>    onde </a:t>
                </a: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smtClean="0"/>
                  <a:t> e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a:t>.</a:t>
                </a:r>
              </a:p>
              <a:p>
                <a:pPr lvl="1"/>
                <a14:m>
                  <m:oMath xmlns:m="http://schemas.openxmlformats.org/officeDocument/2006/math">
                    <m:r>
                      <a:rPr lang="pt-BR" b="1" i="1">
                        <a:latin typeface="Cambria Math" panose="02040503050406030204" pitchFamily="18" charset="0"/>
                      </a:rPr>
                      <m:t>𝒂</m:t>
                    </m:r>
                  </m:oMath>
                </a14:m>
                <a:r>
                  <a:rPr lang="pt-BR" dirty="0"/>
                  <a:t> é um vetor </a:t>
                </a:r>
                <a:r>
                  <a:rPr lang="pt-BR" b="1" i="1" dirty="0"/>
                  <a:t>coluna</a:t>
                </a:r>
                <a:r>
                  <a:rPr lang="pt-BR" dirty="0"/>
                  <a:t>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 ×1)</m:t>
                    </m:r>
                  </m:oMath>
                </a14:m>
                <a:r>
                  <a:rPr lang="pt-BR" dirty="0"/>
                  <a:t> contendo os </a:t>
                </a:r>
                <a:r>
                  <a:rPr lang="pt-BR" b="1" i="1" dirty="0"/>
                  <a:t>pesos</a:t>
                </a:r>
                <a:r>
                  <a:rPr lang="pt-BR" dirty="0"/>
                  <a:t> da </a:t>
                </a:r>
                <a:r>
                  <a:rPr lang="pt-BR" b="1" i="1" dirty="0"/>
                  <a:t>função hipótese</a:t>
                </a:r>
                <a:r>
                  <a:rPr lang="pt-BR" dirty="0"/>
                  <a:t> e </a:t>
                </a:r>
                <a14:m>
                  <m:oMath xmlns:m="http://schemas.openxmlformats.org/officeDocument/2006/math">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 é um vetor coluna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+1×1)</m:t>
                    </m:r>
                  </m:oMath>
                </a14:m>
                <a:r>
                  <a:rPr lang="pt-BR" dirty="0"/>
                  <a:t> contendo os </a:t>
                </a:r>
                <a:r>
                  <a:rPr lang="pt-BR" i="1" dirty="0"/>
                  <a:t>i</a:t>
                </a:r>
                <a:r>
                  <a:rPr lang="pt-BR" dirty="0"/>
                  <a:t>-ésimos valores dos </a:t>
                </a:r>
                <a:r>
                  <a:rPr lang="pt-BR" b="1" i="1" dirty="0"/>
                  <a:t>atributos</a:t>
                </a:r>
                <a:r>
                  <a:rPr lang="pt-BR" dirty="0"/>
                  <a:t>.</a:t>
                </a:r>
              </a:p>
              <a:p>
                <a:pPr lvl="1"/>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o </a:t>
                </a:r>
                <a:r>
                  <a:rPr lang="pt-BR" b="1" i="1" dirty="0"/>
                  <a:t>coeficiente linear</a:t>
                </a:r>
                <a:r>
                  <a:rPr lang="pt-BR" dirty="0"/>
                  <a:t>, ou seja, é o valor de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intercepta o </a:t>
                </a:r>
                <a:r>
                  <a:rPr lang="pt-BR" dirty="0" smtClean="0"/>
                  <a:t>eixo das ordenadas, </a:t>
                </a:r>
                <a14:m>
                  <m:oMath xmlns:m="http://schemas.openxmlformats.org/officeDocument/2006/math">
                    <m:r>
                      <a:rPr lang="pt-BR" b="0" i="1" smtClean="0">
                        <a:latin typeface="Cambria Math" panose="02040503050406030204" pitchFamily="18" charset="0"/>
                      </a:rPr>
                      <m:t>𝑦</m:t>
                    </m:r>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conhecido também como </a:t>
                </a:r>
                <a:r>
                  <a:rPr lang="pt-BR" b="1" i="1" dirty="0"/>
                  <a:t>intercept </a:t>
                </a:r>
                <a:r>
                  <a:rPr lang="pt-BR" dirty="0"/>
                  <a:t>ou</a:t>
                </a:r>
                <a:r>
                  <a:rPr lang="pt-BR" b="1" i="1" dirty="0"/>
                  <a:t> bias</a:t>
                </a:r>
                <a:r>
                  <a:rPr lang="pt-BR" dirty="0"/>
                  <a:t>.</a:t>
                </a:r>
              </a:p>
              <a:p>
                <a:pPr lvl="1"/>
                <a:r>
                  <a:rPr lang="pt-BR" dirty="0"/>
                  <a:t>Como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não tem um </a:t>
                </a:r>
                <a:r>
                  <a:rPr lang="pt-BR" b="1" i="1" dirty="0"/>
                  <a:t>atributo</a:t>
                </a:r>
                <a:r>
                  <a:rPr lang="pt-BR" dirty="0"/>
                  <a:t> relacionado a ele, para </a:t>
                </a:r>
                <a:r>
                  <a:rPr lang="pt-BR" dirty="0" smtClean="0"/>
                  <a:t>facilitar a representação matricial, </a:t>
                </a:r>
                <a:r>
                  <a:rPr lang="pt-BR" dirty="0"/>
                  <a:t>criamos um atributo falso,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0</m:t>
                        </m:r>
                      </m:sub>
                    </m:sSub>
                  </m:oMath>
                </a14:m>
                <a:r>
                  <a:rPr lang="pt-BR" dirty="0"/>
                  <a:t>, com valor constante sempre igual a 1, i.e.,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=1</m:t>
                    </m:r>
                  </m:oMath>
                </a14:m>
                <a:r>
                  <a:rPr lang="pt-BR" dirty="0"/>
                  <a:t>.</a:t>
                </a:r>
              </a:p>
              <a:p>
                <a:r>
                  <a:rPr lang="pt-BR" b="1" dirty="0" smtClean="0"/>
                  <a:t>Objetivo</a:t>
                </a:r>
                <a:r>
                  <a:rPr lang="pt-BR" dirty="0" smtClean="0"/>
                  <a:t>: </a:t>
                </a:r>
                <a:r>
                  <a:rPr lang="pt-BR" dirty="0"/>
                  <a:t>encontrar </a:t>
                </a:r>
                <a:r>
                  <a:rPr lang="pt-BR" dirty="0" smtClean="0"/>
                  <a:t>um </a:t>
                </a:r>
                <a:r>
                  <a:rPr lang="pt-BR" dirty="0"/>
                  <a:t>vetor de pesos </a:t>
                </a: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 </m:t>
                    </m:r>
                  </m:oMath>
                </a14:m>
                <a:r>
                  <a:rPr lang="pt-BR" dirty="0"/>
                  <a:t>que minimize o </a:t>
                </a:r>
                <a:r>
                  <a:rPr lang="pt-BR" b="1" i="1" dirty="0"/>
                  <a:t>erro</a:t>
                </a:r>
                <a:r>
                  <a:rPr lang="pt-BR" dirty="0"/>
                  <a:t>, dado por uma </a:t>
                </a:r>
                <a:r>
                  <a:rPr lang="pt-BR" b="1" i="1" dirty="0"/>
                  <a:t>função de erro</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entre a aproximação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e o </a:t>
                </a:r>
                <a:r>
                  <a:rPr lang="pt-BR" dirty="0" smtClean="0"/>
                  <a:t>valor esperado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para </a:t>
                </a:r>
                <a:r>
                  <a:rPr lang="pt-BR" b="1" i="1" dirty="0"/>
                  <a:t>todos os exemplos do </a:t>
                </a:r>
                <a:r>
                  <a:rPr lang="pt-BR" b="1" i="1" dirty="0" smtClean="0"/>
                  <a:t>conjunto de treinamento</a:t>
                </a:r>
                <a:r>
                  <a:rPr lang="pt-BR" dirty="0" smtClean="0"/>
                  <a:t>.</a:t>
                </a:r>
                <a:endParaRPr lang="pt-BR" dirty="0"/>
              </a:p>
              <a:p>
                <a:r>
                  <a:rPr lang="pt-BR" dirty="0"/>
                  <a:t>O</a:t>
                </a:r>
                <a:r>
                  <a:rPr lang="pt-BR" dirty="0" smtClean="0"/>
                  <a:t>u </a:t>
                </a:r>
                <a:r>
                  <a:rPr lang="pt-BR" dirty="0"/>
                  <a:t>seja, </a:t>
                </a:r>
                <a:r>
                  <a:rPr lang="pt-BR" dirty="0">
                    <a:solidFill>
                      <a:srgbClr val="FF0000"/>
                    </a:solidFill>
                  </a:rPr>
                  <a:t>o treinamento do modelo envolve a minimização de uma </a:t>
                </a:r>
                <a:r>
                  <a:rPr lang="pt-BR" b="1" i="1" dirty="0">
                    <a:solidFill>
                      <a:srgbClr val="FF0000"/>
                    </a:solidFill>
                  </a:rPr>
                  <a:t>função de erro</a:t>
                </a:r>
                <a:r>
                  <a:rPr lang="pt-BR" b="1" dirty="0" smtClean="0">
                    <a:solidFill>
                      <a:srgbClr val="FF0000"/>
                    </a:solidFill>
                  </a:rPr>
                  <a:t>.</a:t>
                </a:r>
              </a:p>
              <a:p>
                <a:pPr marL="0" indent="0">
                  <a:buNone/>
                </a:pPr>
                <a14:m>
                  <m:oMathPara xmlns:m="http://schemas.openxmlformats.org/officeDocument/2006/math">
                    <m:oMathParaPr>
                      <m:jc m:val="centerGroup"/>
                    </m:oMathParaPr>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min</m:t>
                              </m:r>
                            </m:e>
                            <m:lim>
                              <m:r>
                                <a:rPr lang="pt-BR" b="1" i="1">
                                  <a:latin typeface="Cambria Math" panose="02040503050406030204" pitchFamily="18" charset="0"/>
                                </a:rPr>
                                <m:t>𝒂</m:t>
                              </m:r>
                            </m:lim>
                          </m:limLow>
                        </m:fName>
                        <m:e>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e>
                      </m:func>
                    </m:oMath>
                  </m:oMathPara>
                </a14:m>
                <a:endParaRPr lang="pt-BR" b="1" dirty="0">
                  <a:solidFill>
                    <a:srgbClr val="FF0000"/>
                  </a:solidFill>
                </a:endParaRPr>
              </a:p>
              <a:p>
                <a:r>
                  <a:rPr lang="pt-BR" dirty="0">
                    <a:solidFill>
                      <a:srgbClr val="00B0F0"/>
                    </a:solidFill>
                  </a:rPr>
                  <a:t>Portanto, precisamos definir uma </a:t>
                </a:r>
                <a:r>
                  <a:rPr lang="pt-BR" b="1" i="1" dirty="0">
                    <a:solidFill>
                      <a:srgbClr val="00B0F0"/>
                    </a:solidFill>
                  </a:rPr>
                  <a:t>função de erro</a:t>
                </a:r>
                <a:r>
                  <a:rPr lang="pt-BR" dirty="0">
                    <a:solidFill>
                      <a:srgbClr val="00B0F0"/>
                    </a:solidFill>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8" y="1493520"/>
                <a:ext cx="11166989" cy="5364479"/>
              </a:xfrm>
              <a:blipFill rotWithShape="0">
                <a:blip r:embed="rId3"/>
                <a:stretch>
                  <a:fillRect l="-546" t="-2045"/>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3009" t="10070" r="9491"/>
          <a:stretch/>
        </p:blipFill>
        <p:spPr>
          <a:xfrm>
            <a:off x="8569668" y="50800"/>
            <a:ext cx="2965619" cy="2032000"/>
          </a:xfrm>
          <a:prstGeom prst="rect">
            <a:avLst/>
          </a:prstGeom>
        </p:spPr>
      </p:pic>
      <p:sp>
        <p:nvSpPr>
          <p:cNvPr id="4" name="TextBox 3"/>
          <p:cNvSpPr txBox="1"/>
          <p:nvPr/>
        </p:nvSpPr>
        <p:spPr>
          <a:xfrm>
            <a:off x="9369082" y="2738120"/>
            <a:ext cx="956603" cy="461665"/>
          </a:xfrm>
          <a:prstGeom prst="rect">
            <a:avLst/>
          </a:prstGeom>
          <a:noFill/>
        </p:spPr>
        <p:txBody>
          <a:bodyPr wrap="square" rtlCol="0">
            <a:spAutoFit/>
          </a:bodyPr>
          <a:lstStyle/>
          <a:p>
            <a:pPr algn="ctr"/>
            <a:r>
              <a:rPr lang="pt-BR" sz="1200" dirty="0"/>
              <a:t>Forma vetorial.</a:t>
            </a:r>
          </a:p>
        </p:txBody>
      </p:sp>
      <p:cxnSp>
        <p:nvCxnSpPr>
          <p:cNvPr id="7" name="Straight Arrow Connector 6"/>
          <p:cNvCxnSpPr/>
          <p:nvPr/>
        </p:nvCxnSpPr>
        <p:spPr>
          <a:xfrm flipH="1">
            <a:off x="9017391" y="2897945"/>
            <a:ext cx="534572" cy="2110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tângulo 5"/>
          <p:cNvSpPr/>
          <p:nvPr/>
        </p:nvSpPr>
        <p:spPr>
          <a:xfrm>
            <a:off x="8885213" y="2349500"/>
            <a:ext cx="1049362" cy="25017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3"/>
          <p:cNvSpPr txBox="1"/>
          <p:nvPr/>
        </p:nvSpPr>
        <p:spPr>
          <a:xfrm>
            <a:off x="10325685" y="2287367"/>
            <a:ext cx="1590090" cy="461665"/>
          </a:xfrm>
          <a:prstGeom prst="rect">
            <a:avLst/>
          </a:prstGeom>
          <a:noFill/>
        </p:spPr>
        <p:txBody>
          <a:bodyPr wrap="square" rtlCol="0">
            <a:spAutoFit/>
          </a:bodyPr>
          <a:lstStyle/>
          <a:p>
            <a:pPr algn="ctr"/>
            <a:r>
              <a:rPr lang="pt-BR" sz="1200" dirty="0" smtClean="0"/>
              <a:t>Atributo de bias, sempre igual a 1.</a:t>
            </a:r>
            <a:endParaRPr lang="pt-BR" sz="1200" dirty="0"/>
          </a:p>
        </p:txBody>
      </p:sp>
      <p:cxnSp>
        <p:nvCxnSpPr>
          <p:cNvPr id="9" name="Straight Arrow Connector 6"/>
          <p:cNvCxnSpPr/>
          <p:nvPr/>
        </p:nvCxnSpPr>
        <p:spPr>
          <a:xfrm flipH="1" flipV="1">
            <a:off x="9973994" y="2489507"/>
            <a:ext cx="551131" cy="440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8977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05736"/>
          </a:xfrm>
        </p:spPr>
        <p:txBody>
          <a:bodyPr/>
          <a:lstStyle/>
          <a:p>
            <a:r>
              <a:rPr lang="pt-BR" dirty="0"/>
              <a:t>Função de Erro</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33016"/>
                <a:ext cx="11146536" cy="5314626"/>
              </a:xfrm>
            </p:spPr>
            <p:txBody>
              <a:bodyPr>
                <a:normAutofit fontScale="85000" lnSpcReduction="10000"/>
              </a:bodyPr>
              <a:lstStyle/>
              <a:p>
                <a:r>
                  <a:rPr lang="pt-BR" b="1" dirty="0" smtClean="0"/>
                  <a:t>Função de erro</a:t>
                </a:r>
                <a:r>
                  <a:rPr lang="pt-BR" dirty="0"/>
                  <a:t>: existem várias possibilidades para se definir a </a:t>
                </a:r>
                <a:r>
                  <a:rPr lang="pt-BR" b="1" i="1" dirty="0"/>
                  <a:t>função de erro </a:t>
                </a:r>
                <a:r>
                  <a:rPr lang="pt-BR" dirty="0"/>
                  <a:t>a ser minimizada, porém, geralmente, utiliza-se o </a:t>
                </a:r>
                <a:r>
                  <a:rPr lang="pt-BR" b="1" i="1" dirty="0"/>
                  <a:t>erro quadrático médio</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smtClean="0">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acc>
                                    <m:accPr>
                                      <m:chr m:val="̂"/>
                                      <m:ctrlPr>
                                        <a:rPr lang="pt-BR" i="1" dirty="0" smtClean="0">
                                          <a:latin typeface="Cambria Math" panose="02040503050406030204" pitchFamily="18" charset="0"/>
                                        </a:rPr>
                                      </m:ctrlPr>
                                    </m:accPr>
                                    <m:e>
                                      <m:r>
                                        <a:rPr lang="pt-BR" b="0" i="1" dirty="0" smtClean="0">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e>
                              </m:d>
                            </m:e>
                            <m:sup>
                              <m:r>
                                <a:rPr lang="pt-BR" i="1">
                                  <a:latin typeface="Cambria Math" panose="02040503050406030204" pitchFamily="18" charset="0"/>
                                </a:rPr>
                                <m:t>2</m:t>
                              </m:r>
                            </m:sup>
                          </m:sSup>
                        </m:e>
                      </m:nary>
                      <m:r>
                        <a:rPr lang="pt-BR" b="0" i="1" smtClean="0">
                          <a:latin typeface="Cambria Math" panose="02040503050406030204" pitchFamily="18" charset="0"/>
                        </a:rPr>
                        <m:t>=</m:t>
                      </m:r>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r>
                            <a:rPr lang="pt-BR" b="0" i="1" smtClean="0">
                              <a:latin typeface="Cambria Math" panose="02040503050406030204" pitchFamily="18" charset="0"/>
                            </a:rPr>
                            <m:t>−1</m:t>
                          </m:r>
                        </m:sup>
                        <m:e>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b="1" i="1" smtClean="0">
                                          <a:latin typeface="Cambria Math" panose="02040503050406030204" pitchFamily="18" charset="0"/>
                                        </a:rPr>
                                        <m:t>(</m:t>
                                      </m:r>
                                      <m:r>
                                        <a:rPr lang="pt-BR" b="0" i="1" smtClean="0">
                                          <a:latin typeface="Cambria Math" panose="02040503050406030204" pitchFamily="18" charset="0"/>
                                        </a:rPr>
                                        <m:t>𝑖</m:t>
                                      </m:r>
                                      <m:r>
                                        <a:rPr lang="pt-BR" b="1" i="1" smtClean="0">
                                          <a:latin typeface="Cambria Math" panose="02040503050406030204" pitchFamily="18" charset="0"/>
                                        </a:rPr>
                                        <m:t>)</m:t>
                                      </m:r>
                                      <m:r>
                                        <a:rPr lang="pt-BR" b="1" i="1">
                                          <a:latin typeface="Cambria Math" panose="02040503050406030204" pitchFamily="18" charset="0"/>
                                        </a:rPr>
                                        <m:t>,</m:t>
                                      </m:r>
                                      <m:r>
                                        <a:rPr lang="pt-BR" b="1" i="1">
                                          <a:latin typeface="Cambria Math" panose="02040503050406030204" pitchFamily="18" charset="0"/>
                                        </a:rPr>
                                        <m:t>𝒂</m:t>
                                      </m:r>
                                    </m:e>
                                  </m:d>
                                </m:e>
                              </m:d>
                            </m:e>
                            <m:sup>
                              <m:r>
                                <a:rPr lang="pt-BR" b="0" i="1" smtClean="0">
                                  <a:latin typeface="Cambria Math" panose="02040503050406030204" pitchFamily="18" charset="0"/>
                                </a:rPr>
                                <m:t>2</m:t>
                              </m:r>
                            </m:sup>
                          </m:sSup>
                        </m:e>
                      </m:nary>
                      <m:r>
                        <a:rPr lang="pt-BR" b="0" i="0" smtClean="0">
                          <a:latin typeface="Cambria Math" panose="02040503050406030204" pitchFamily="18" charset="0"/>
                        </a:rPr>
                        <m:t>,</m:t>
                      </m:r>
                    </m:oMath>
                  </m:oMathPara>
                </a14:m>
                <a:endParaRPr lang="pt-BR" dirty="0"/>
              </a:p>
              <a:p>
                <a:pPr marL="0" indent="0">
                  <a:buNone/>
                </a:pPr>
                <a:r>
                  <a:rPr lang="pt-BR" dirty="0"/>
                  <a:t>que nada mais é do que a </a:t>
                </a:r>
                <a:r>
                  <a:rPr lang="pt-BR" b="1" i="1" dirty="0"/>
                  <a:t>média aritmética do quadrado do erros</a:t>
                </a:r>
                <a:r>
                  <a:rPr lang="pt-BR" dirty="0"/>
                  <a:t>. </a:t>
                </a:r>
              </a:p>
              <a:p>
                <a:r>
                  <a:rPr lang="pt-BR" dirty="0"/>
                  <a:t>Nós veremos mais adiante a razão pela qual o </a:t>
                </a:r>
                <a:r>
                  <a:rPr lang="pt-BR" b="1" i="1" dirty="0"/>
                  <a:t>erro quadrático médio </a:t>
                </a:r>
                <a:r>
                  <a:rPr lang="pt-BR" dirty="0"/>
                  <a:t>é utilizado. </a:t>
                </a:r>
              </a:p>
              <a:p>
                <a:r>
                  <a:rPr lang="pt-BR" dirty="0"/>
                  <a:t>A </a:t>
                </a:r>
                <a:r>
                  <a:rPr lang="pt-BR" b="1" i="1" dirty="0"/>
                  <a:t>função de erro</a:t>
                </a:r>
                <a:r>
                  <a:rPr lang="pt-BR" dirty="0"/>
                  <a:t> pode ser reescrita em </a:t>
                </a:r>
                <a:r>
                  <a:rPr lang="pt-BR" b="1" i="1" dirty="0" smtClean="0"/>
                  <a:t>formato </a:t>
                </a:r>
                <a:r>
                  <a:rPr lang="pt-BR" b="1" i="1" dirty="0"/>
                  <a:t>matricial </a:t>
                </a:r>
                <a:r>
                  <a:rPr lang="pt-BR" dirty="0"/>
                  <a:t>como</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b="1" i="1" smtClean="0">
                                  <a:latin typeface="Cambria Math" panose="02040503050406030204" pitchFamily="18" charset="0"/>
                                </a:rPr>
                                <m:t>𝒚</m:t>
                              </m:r>
                              <m:r>
                                <a:rPr lang="pt-BR" b="0" i="1" smtClean="0">
                                  <a:latin typeface="Cambria Math" panose="02040503050406030204" pitchFamily="18" charset="0"/>
                                </a:rPr>
                                <m:t> −</m:t>
                              </m:r>
                              <m:r>
                                <a:rPr lang="el-GR" b="1" i="1">
                                  <a:latin typeface="Cambria Math" panose="02040503050406030204" pitchFamily="18" charset="0"/>
                                </a:rPr>
                                <m:t>𝜱</m:t>
                              </m:r>
                              <m:r>
                                <a:rPr lang="pt-BR" b="1" i="1" smtClean="0">
                                  <a:latin typeface="Cambria Math" panose="02040503050406030204" pitchFamily="18" charset="0"/>
                                </a:rPr>
                                <m:t>𝒂</m:t>
                              </m:r>
                            </m:e>
                          </m:d>
                        </m:e>
                        <m:sup>
                          <m:r>
                            <a:rPr lang="pt-BR" b="0" i="1" smtClean="0">
                              <a:latin typeface="Cambria Math" panose="02040503050406030204" pitchFamily="18" charset="0"/>
                            </a:rPr>
                            <m:t>2</m:t>
                          </m:r>
                        </m:sup>
                      </m:sSup>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b="1" i="1">
                        <a:latin typeface="Cambria Math" panose="02040503050406030204" pitchFamily="18" charset="0"/>
                      </a:rPr>
                      <m:t>𝒚</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(0)</m:t>
                        </m:r>
                        <m:r>
                          <a:rPr lang="pt-BR" b="1" i="1">
                            <a:latin typeface="Cambria Math" panose="02040503050406030204" pitchFamily="18" charset="0"/>
                            <a:ea typeface="Cambria Math" panose="02040503050406030204" pitchFamily="18" charset="0"/>
                          </a:rPr>
                          <m:t>, …,</m:t>
                        </m:r>
                        <m:r>
                          <a:rPr lang="pt-BR" i="1">
                            <a:latin typeface="Cambria Math" panose="02040503050406030204" pitchFamily="18" charset="0"/>
                          </a:rPr>
                          <m:t>𝑦</m:t>
                        </m:r>
                        <m:r>
                          <a:rPr lang="pt-BR" i="1">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é um vetor </a:t>
                </a:r>
                <a14:m>
                  <m:oMath xmlns:m="http://schemas.openxmlformats.org/officeDocument/2006/math">
                    <m:r>
                      <a:rPr lang="pt-BR" i="1">
                        <a:latin typeface="Cambria Math" panose="02040503050406030204" pitchFamily="18" charset="0"/>
                      </a:rPr>
                      <m:t>(</m:t>
                    </m:r>
                    <m:r>
                      <a:rPr lang="pt-BR" i="1" smtClean="0">
                        <a:latin typeface="Cambria Math" panose="02040503050406030204" pitchFamily="18" charset="0"/>
                      </a:rPr>
                      <m:t>𝑁</m:t>
                    </m:r>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1)</m:t>
                    </m:r>
                  </m:oMath>
                </a14:m>
                <a:r>
                  <a:rPr lang="pt-BR" dirty="0"/>
                  <a:t> , </a:t>
                </a:r>
                <a14:m>
                  <m:oMath xmlns:m="http://schemas.openxmlformats.org/officeDocument/2006/math">
                    <m:r>
                      <a:rPr lang="el-GR" b="1" i="1">
                        <a:latin typeface="Cambria Math" panose="02040503050406030204" pitchFamily="18" charset="0"/>
                      </a:rPr>
                      <m:t>𝜱</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1" i="1" smtClean="0">
                            <a:latin typeface="Cambria Math" panose="02040503050406030204" pitchFamily="18" charset="0"/>
                          </a:rPr>
                          <m:t>𝒙</m:t>
                        </m:r>
                        <m:r>
                          <a:rPr lang="pt-BR" i="1">
                            <a:latin typeface="Cambria Math" panose="02040503050406030204" pitchFamily="18" charset="0"/>
                          </a:rPr>
                          <m:t>(</m:t>
                        </m:r>
                        <m:r>
                          <a:rPr lang="pt-BR" b="0" i="1" smtClean="0">
                            <a:latin typeface="Cambria Math" panose="02040503050406030204" pitchFamily="18" charset="0"/>
                          </a:rPr>
                          <m:t>0</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 …,</m:t>
                        </m:r>
                        <m:r>
                          <a:rPr lang="pt-BR" b="1" i="1" smtClean="0">
                            <a:latin typeface="Cambria Math" panose="02040503050406030204" pitchFamily="18" charset="0"/>
                            <a:ea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 é uma matriz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e </a:t>
                </a:r>
                <a14:m>
                  <m:oMath xmlns:m="http://schemas.openxmlformats.org/officeDocument/2006/math">
                    <m:r>
                      <a:rPr lang="pt-BR" i="1">
                        <a:latin typeface="Cambria Math" panose="02040503050406030204" pitchFamily="18" charset="0"/>
                      </a:rPr>
                      <m:t>𝑁</m:t>
                    </m:r>
                  </m:oMath>
                </a14:m>
                <a:r>
                  <a:rPr lang="pt-BR" dirty="0"/>
                  <a:t> é o número de exemplos ou observações.</a:t>
                </a:r>
              </a:p>
              <a:p>
                <a:r>
                  <a:rPr lang="pt-BR" dirty="0"/>
                  <a:t>Então, para </a:t>
                </a:r>
                <a:r>
                  <a:rPr lang="pt-BR" dirty="0" smtClean="0"/>
                  <a:t>encontrarmos </a:t>
                </a:r>
                <a:r>
                  <a:rPr lang="pt-BR" dirty="0"/>
                  <a:t>o </a:t>
                </a:r>
                <a:r>
                  <a:rPr lang="pt-BR" b="1" i="1" dirty="0"/>
                  <a:t>vetor de pesos</a:t>
                </a:r>
                <a:r>
                  <a:rPr lang="pt-BR" dirty="0" smtClean="0"/>
                  <a:t>, </a:t>
                </a:r>
                <a14:m>
                  <m:oMath xmlns:m="http://schemas.openxmlformats.org/officeDocument/2006/math">
                    <m:r>
                      <a:rPr lang="pt-BR" b="1" i="1">
                        <a:latin typeface="Cambria Math" panose="02040503050406030204" pitchFamily="18" charset="0"/>
                      </a:rPr>
                      <m:t>𝒂</m:t>
                    </m:r>
                  </m:oMath>
                </a14:m>
                <a:r>
                  <a:rPr lang="pt-BR" dirty="0" smtClean="0"/>
                  <a:t>, devemos </a:t>
                </a:r>
                <a:r>
                  <a:rPr lang="pt-BR" b="1" i="1" dirty="0">
                    <a:solidFill>
                      <a:srgbClr val="00B050"/>
                    </a:solidFill>
                  </a:rPr>
                  <a:t>minimizar a função de erro</a:t>
                </a:r>
                <a:r>
                  <a:rPr lang="pt-BR" dirty="0"/>
                  <a:t>:</a:t>
                </a:r>
              </a:p>
              <a:p>
                <a:pPr marL="0" indent="0">
                  <a:buNone/>
                </a:pPr>
                <a14:m>
                  <m:oMathPara xmlns:m="http://schemas.openxmlformats.org/officeDocument/2006/math">
                    <m:oMathParaPr>
                      <m:jc m:val="centerGroup"/>
                    </m:oMathParaPr>
                    <m:oMath xmlns:m="http://schemas.openxmlformats.org/officeDocument/2006/math">
                      <m:func>
                        <m:funcPr>
                          <m:ctrlPr>
                            <a:rPr lang="nl-BE" i="1">
                              <a:latin typeface="Cambria Math" panose="02040503050406030204" pitchFamily="18" charset="0"/>
                            </a:rPr>
                          </m:ctrlPr>
                        </m:funcPr>
                        <m:fName>
                          <m:limLow>
                            <m:limLowPr>
                              <m:ctrlPr>
                                <a:rPr lang="nl-BE" i="1" smtClean="0">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smtClean="0">
                                  <a:latin typeface="Cambria Math" panose="02040503050406030204" pitchFamily="18" charset="0"/>
                                </a:rPr>
                                <m:t> </m:t>
                              </m:r>
                              <m:r>
                                <a:rPr lang="pt-BR" b="1" i="1" smtClean="0">
                                  <a:latin typeface="Cambria Math" panose="02040503050406030204" pitchFamily="18" charset="0"/>
                                  <a:ea typeface="Cambria Math" panose="02040503050406030204" pitchFamily="18" charset="0"/>
                                </a:rPr>
                                <m:t>∈</m:t>
                              </m:r>
                              <m:sSup>
                                <m:sSupPr>
                                  <m:ctrlPr>
                                    <a:rPr lang="pt-BR" b="1" i="1" smtClean="0">
                                      <a:latin typeface="Cambria Math" panose="02040503050406030204" pitchFamily="18" charset="0"/>
                                      <a:ea typeface="Cambria Math" panose="02040503050406030204" pitchFamily="18" charset="0"/>
                                    </a:rPr>
                                  </m:ctrlPr>
                                </m:sSupPr>
                                <m:e>
                                  <m:r>
                                    <a:rPr lang="pt-BR" b="1" i="1" smtClean="0">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ℝ</m:t>
                                  </m:r>
                                </m:e>
                                <m:sup>
                                  <m:r>
                                    <a:rPr lang="pt-BR" b="0" i="1" smtClean="0">
                                      <a:latin typeface="Cambria Math" panose="02040503050406030204" pitchFamily="18" charset="0"/>
                                      <a:ea typeface="Cambria Math" panose="02040503050406030204" pitchFamily="18" charset="0"/>
                                    </a:rPr>
                                    <m:t>𝐾</m:t>
                                  </m:r>
                                  <m:r>
                                    <a:rPr lang="pt-BR" b="0" i="1" smtClean="0">
                                      <a:latin typeface="Cambria Math" panose="02040503050406030204" pitchFamily="18" charset="0"/>
                                      <a:ea typeface="Cambria Math" panose="02040503050406030204" pitchFamily="18" charset="0"/>
                                    </a:rPr>
                                    <m:t>+1×1</m:t>
                                  </m:r>
                                </m:sup>
                              </m:sSup>
                              <m:r>
                                <a:rPr lang="pt-BR" b="1" i="1" smtClean="0">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e>
                      </m:func>
                      <m:r>
                        <a:rPr lang="pt-BR" b="0" i="0" smtClean="0">
                          <a:latin typeface="Cambria Math" panose="02040503050406030204" pitchFamily="18" charset="0"/>
                        </a:rPr>
                        <m:t>.</m:t>
                      </m:r>
                    </m:oMath>
                  </m:oMathPara>
                </a14:m>
                <a:endParaRPr lang="pt-BR" dirty="0"/>
              </a:p>
              <a:p>
                <a:endParaRPr lang="nl-BE"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33016"/>
                <a:ext cx="11146536" cy="5314626"/>
              </a:xfrm>
              <a:blipFill rotWithShape="0">
                <a:blip r:embed="rId3"/>
                <a:stretch>
                  <a:fillRect l="-875" t="-2179"/>
                </a:stretch>
              </a:blipFill>
            </p:spPr>
            <p:txBody>
              <a:bodyPr/>
              <a:lstStyle/>
              <a:p>
                <a:r>
                  <a:rPr lang="pt-BR">
                    <a:noFill/>
                  </a:rPr>
                  <a:t> </a:t>
                </a:r>
              </a:p>
            </p:txBody>
          </p:sp>
        </mc:Fallback>
      </mc:AlternateContent>
      <p:sp>
        <p:nvSpPr>
          <p:cNvPr id="4" name="TextBox 3"/>
          <p:cNvSpPr txBox="1"/>
          <p:nvPr/>
        </p:nvSpPr>
        <p:spPr>
          <a:xfrm>
            <a:off x="10331355" y="2634018"/>
            <a:ext cx="1653381" cy="646331"/>
          </a:xfrm>
          <a:prstGeom prst="rect">
            <a:avLst/>
          </a:prstGeom>
          <a:noFill/>
        </p:spPr>
        <p:txBody>
          <a:bodyPr wrap="square" rtlCol="0">
            <a:spAutoFit/>
          </a:bodyPr>
          <a:lstStyle/>
          <a:p>
            <a:pPr algn="ctr"/>
            <a:r>
              <a:rPr lang="pt-BR" sz="1200" dirty="0"/>
              <a:t>Erro entre </a:t>
            </a:r>
            <a:r>
              <a:rPr lang="pt-BR" sz="1200" dirty="0" smtClean="0"/>
              <a:t>a saída esperada </a:t>
            </a:r>
            <a:r>
              <a:rPr lang="pt-BR" sz="1200" dirty="0"/>
              <a:t>e a saída da função </a:t>
            </a:r>
            <a:r>
              <a:rPr lang="pt-BR" sz="1200" dirty="0" smtClean="0"/>
              <a:t>hipótese.</a:t>
            </a:r>
            <a:endParaRPr lang="pt-BR" sz="1200" dirty="0"/>
          </a:p>
        </p:txBody>
      </p:sp>
      <p:cxnSp>
        <p:nvCxnSpPr>
          <p:cNvPr id="6" name="Straight Arrow Connector 5"/>
          <p:cNvCxnSpPr>
            <a:stCxn id="4" idx="1"/>
          </p:cNvCxnSpPr>
          <p:nvPr/>
        </p:nvCxnSpPr>
        <p:spPr>
          <a:xfrm flipH="1" flipV="1">
            <a:off x="9239535" y="2743203"/>
            <a:ext cx="1091820" cy="2139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3"/>
          <p:cNvSpPr txBox="1"/>
          <p:nvPr/>
        </p:nvSpPr>
        <p:spPr>
          <a:xfrm>
            <a:off x="8484132" y="6225329"/>
            <a:ext cx="2005192" cy="600164"/>
          </a:xfrm>
          <a:prstGeom prst="rect">
            <a:avLst/>
          </a:prstGeom>
          <a:noFill/>
        </p:spPr>
        <p:txBody>
          <a:bodyPr wrap="square" rtlCol="0">
            <a:spAutoFit/>
          </a:bodyPr>
          <a:lstStyle/>
          <a:p>
            <a:pPr algn="ctr"/>
            <a:r>
              <a:rPr lang="pt-BR" sz="1100" b="1" dirty="0" smtClean="0"/>
              <a:t>OBS</a:t>
            </a:r>
            <a:r>
              <a:rPr lang="pt-BR" sz="1100" dirty="0" smtClean="0"/>
              <a:t>.: Por </a:t>
            </a:r>
            <a:r>
              <a:rPr lang="pt-BR" sz="1100" dirty="0"/>
              <a:t>ser constante, </a:t>
            </a:r>
            <a:r>
              <a:rPr lang="pt-BR" sz="1100" dirty="0" smtClean="0"/>
              <a:t>1/𝑁 </a:t>
            </a:r>
            <a:r>
              <a:rPr lang="pt-BR" sz="1100" dirty="0"/>
              <a:t>não influencia </a:t>
            </a:r>
            <a:r>
              <a:rPr lang="pt-BR" sz="1100" dirty="0" smtClean="0"/>
              <a:t>na minimização </a:t>
            </a:r>
            <a:r>
              <a:rPr lang="pt-BR" sz="1100" dirty="0"/>
              <a:t>e, portanto, pode </a:t>
            </a:r>
            <a:r>
              <a:rPr lang="pt-BR" sz="1100" dirty="0" smtClean="0"/>
              <a:t>ser omitido.</a:t>
            </a:r>
            <a:endParaRPr lang="pt-BR" sz="1100" dirty="0"/>
          </a:p>
        </p:txBody>
      </p:sp>
      <p:cxnSp>
        <p:nvCxnSpPr>
          <p:cNvPr id="8" name="Conector de seta reta 7"/>
          <p:cNvCxnSpPr>
            <a:stCxn id="7" idx="1"/>
          </p:cNvCxnSpPr>
          <p:nvPr/>
        </p:nvCxnSpPr>
        <p:spPr>
          <a:xfrm flipH="1" flipV="1">
            <a:off x="7662041" y="6337738"/>
            <a:ext cx="822091" cy="1876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9098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8165"/>
            <a:ext cx="10515600" cy="1423444"/>
          </a:xfrm>
        </p:spPr>
        <p:txBody>
          <a:bodyPr/>
          <a:lstStyle/>
          <a:p>
            <a:r>
              <a:rPr lang="pt-BR" dirty="0"/>
              <a:t>Minimizando a Função de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8" y="1803400"/>
                <a:ext cx="11144535" cy="5054600"/>
              </a:xfrm>
            </p:spPr>
            <p:txBody>
              <a:bodyPr>
                <a:normAutofit fontScale="77500" lnSpcReduction="20000"/>
              </a:bodyPr>
              <a:lstStyle/>
              <a:p>
                <a:pPr marL="0" indent="0">
                  <a:buNone/>
                </a:pPr>
                <a:r>
                  <a:rPr lang="pt-BR" b="1" dirty="0" smtClean="0"/>
                  <a:t>Como encontramos o mínimo da função de erro em relação aos pesos?</a:t>
                </a:r>
              </a:p>
              <a:p>
                <a:r>
                  <a:rPr lang="pt-BR" dirty="0"/>
                  <a:t>Da disciplina de cálculo, sabemos que derivando a </a:t>
                </a:r>
                <a:r>
                  <a:rPr lang="pt-BR" b="1" i="1" dirty="0"/>
                  <a:t>função de erro</a:t>
                </a:r>
                <a:r>
                  <a:rPr lang="pt-BR" dirty="0"/>
                  <a:t>, </a:t>
                </a:r>
                <a14:m>
                  <m:oMath xmlns:m="http://schemas.openxmlformats.org/officeDocument/2006/math">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oMath>
                </a14:m>
                <a:r>
                  <a:rPr lang="pt-BR" dirty="0"/>
                  <a:t>, </a:t>
                </a:r>
                <a:r>
                  <a:rPr lang="pt-BR" dirty="0" smtClean="0"/>
                  <a:t>com relação </a:t>
                </a:r>
                <a:r>
                  <a:rPr lang="pt-BR" dirty="0"/>
                  <a:t>ao vetor </a:t>
                </a:r>
                <a14:m>
                  <m:oMath xmlns:m="http://schemas.openxmlformats.org/officeDocument/2006/math">
                    <m:r>
                      <a:rPr lang="pt-BR" b="1" i="1">
                        <a:latin typeface="Cambria Math" panose="02040503050406030204" pitchFamily="18" charset="0"/>
                      </a:rPr>
                      <m:t>𝒂</m:t>
                    </m:r>
                  </m:oMath>
                </a14:m>
                <a:r>
                  <a:rPr lang="pt-BR" dirty="0"/>
                  <a:t> e igualando a </a:t>
                </a:r>
                <a:r>
                  <a:rPr lang="pt-BR" dirty="0" smtClean="0"/>
                  <a:t>0, </a:t>
                </a:r>
                <a:r>
                  <a:rPr lang="pt-BR" dirty="0"/>
                  <a:t>nós encontramos o </a:t>
                </a:r>
                <a:r>
                  <a:rPr lang="pt-BR" b="1" i="1" dirty="0"/>
                  <a:t>ponto</a:t>
                </a:r>
                <a:r>
                  <a:rPr lang="pt-BR" dirty="0"/>
                  <a:t> </a:t>
                </a:r>
                <a:r>
                  <a:rPr lang="pt-BR" dirty="0" smtClean="0"/>
                  <a:t>(i.e., conjunto de pesos </a:t>
                </a:r>
                <a14:m>
                  <m:oMath xmlns:m="http://schemas.openxmlformats.org/officeDocument/2006/math">
                    <m:r>
                      <a:rPr lang="pt-BR" b="1" i="1">
                        <a:latin typeface="Cambria Math" panose="02040503050406030204" pitchFamily="18" charset="0"/>
                      </a:rPr>
                      <m:t>𝒂</m:t>
                    </m:r>
                  </m:oMath>
                </a14:m>
                <a:r>
                  <a:rPr lang="pt-BR" dirty="0" smtClean="0"/>
                  <a:t>) onde </a:t>
                </a:r>
                <a:r>
                  <a:rPr lang="pt-BR" dirty="0"/>
                  <a:t>a </a:t>
                </a:r>
                <a:r>
                  <a:rPr lang="pt-BR" b="1" i="1" dirty="0"/>
                  <a:t>inclinação</a:t>
                </a:r>
                <a:r>
                  <a:rPr lang="pt-BR" dirty="0"/>
                  <a:t> de uma </a:t>
                </a:r>
                <a:r>
                  <a:rPr lang="pt-BR" b="1" i="1" dirty="0"/>
                  <a:t>reta</a:t>
                </a:r>
                <a:r>
                  <a:rPr lang="pt-BR" dirty="0"/>
                  <a:t> </a:t>
                </a:r>
                <a:r>
                  <a:rPr lang="pt-BR" b="1" i="1" dirty="0"/>
                  <a:t>tangente</a:t>
                </a:r>
                <a:r>
                  <a:rPr lang="pt-BR" dirty="0"/>
                  <a:t> à </a:t>
                </a:r>
                <a:r>
                  <a:rPr lang="pt-BR" b="1" i="1" dirty="0"/>
                  <a:t>função de erro </a:t>
                </a:r>
                <a:r>
                  <a:rPr lang="pt-BR" dirty="0"/>
                  <a:t>é nula: </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num>
                      <m:den>
                        <m:r>
                          <a:rPr lang="pt-BR" i="1">
                            <a:latin typeface="Cambria Math" panose="02040503050406030204" pitchFamily="18" charset="0"/>
                          </a:rPr>
                          <m:t>𝜕</m:t>
                        </m:r>
                        <m:r>
                          <a:rPr lang="pt-BR" b="1" i="1">
                            <a:latin typeface="Cambria Math" panose="02040503050406030204" pitchFamily="18" charset="0"/>
                          </a:rPr>
                          <m:t>𝒂</m:t>
                        </m:r>
                      </m:den>
                    </m:f>
                    <m:r>
                      <a:rPr lang="pt-BR">
                        <a:latin typeface="Cambria Math" panose="02040503050406030204" pitchFamily="18" charset="0"/>
                      </a:rPr>
                      <m:t>=</m:t>
                    </m:r>
                    <m:r>
                      <a:rPr lang="pt-BR" b="0" i="0" smtClean="0">
                        <a:latin typeface="Cambria Math" panose="02040503050406030204" pitchFamily="18" charset="0"/>
                      </a:rPr>
                      <m:t>0 </m:t>
                    </m:r>
                    <m:r>
                      <a:rPr lang="pt-BR" b="0" i="1" smtClean="0">
                        <a:latin typeface="Cambria Math" panose="02040503050406030204" pitchFamily="18" charset="0"/>
                        <a:ea typeface="Cambria Math" panose="02040503050406030204" pitchFamily="18" charset="0"/>
                      </a:rPr>
                      <m:t>∴</m:t>
                    </m:r>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a:latin typeface="Cambria Math" panose="02040503050406030204" pitchFamily="18" charset="0"/>
                      </a:rPr>
                      <m:t>−2</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𝜱</m:t>
                    </m:r>
                    <m:r>
                      <a:rPr lang="pt-BR" b="1" i="1">
                        <a:latin typeface="Cambria Math" panose="02040503050406030204" pitchFamily="18" charset="0"/>
                      </a:rPr>
                      <m:t>=</m:t>
                    </m:r>
                    <m:r>
                      <a:rPr lang="pt-BR" i="1">
                        <a:latin typeface="Cambria Math" panose="02040503050406030204" pitchFamily="18" charset="0"/>
                      </a:rPr>
                      <m:t>0</m:t>
                    </m:r>
                  </m:oMath>
                </a14:m>
                <a:r>
                  <a:rPr lang="pt-BR" dirty="0"/>
                  <a:t>,</a:t>
                </a:r>
              </a:p>
              <a:p>
                <a:pPr marL="0" indent="0">
                  <a:buNone/>
                </a:pPr>
                <a:r>
                  <a:rPr lang="pt-BR" dirty="0"/>
                  <a:t>porém, esse </a:t>
                </a:r>
                <a:r>
                  <a:rPr lang="pt-BR" b="1" i="1" dirty="0"/>
                  <a:t>ponto</a:t>
                </a:r>
                <a:r>
                  <a:rPr lang="pt-BR" dirty="0"/>
                  <a:t> pode ser tanto um </a:t>
                </a:r>
                <a:r>
                  <a:rPr lang="pt-BR" b="1" i="1" dirty="0"/>
                  <a:t>mínimo</a:t>
                </a:r>
                <a:r>
                  <a:rPr lang="pt-BR" dirty="0"/>
                  <a:t> quanto um </a:t>
                </a:r>
                <a:r>
                  <a:rPr lang="pt-BR" b="1" i="1" dirty="0"/>
                  <a:t>máximo</a:t>
                </a:r>
                <a:r>
                  <a:rPr lang="pt-BR" dirty="0"/>
                  <a:t> da </a:t>
                </a:r>
                <a:r>
                  <a:rPr lang="pt-BR" b="1" i="1" dirty="0"/>
                  <a:t>função de erro</a:t>
                </a:r>
                <a:r>
                  <a:rPr lang="pt-BR" dirty="0"/>
                  <a:t>,</a:t>
                </a:r>
                <a:r>
                  <a:rPr lang="pt-BR" b="1" i="1" dirty="0"/>
                  <a:t> </a:t>
                </a:r>
                <a:r>
                  <a:rPr lang="pt-BR" dirty="0"/>
                  <a:t>pois em ambos os pontos a </a:t>
                </a:r>
                <a:r>
                  <a:rPr lang="pt-BR" b="1" i="1" dirty="0"/>
                  <a:t>inclinação</a:t>
                </a:r>
                <a:r>
                  <a:rPr lang="pt-BR" dirty="0"/>
                  <a:t> da reta tangente é </a:t>
                </a:r>
                <a:r>
                  <a:rPr lang="pt-BR" b="1" i="1" dirty="0" smtClean="0"/>
                  <a:t>nula </a:t>
                </a:r>
                <a:r>
                  <a:rPr lang="pt-BR" dirty="0" smtClean="0"/>
                  <a:t>(ver figura acima).</a:t>
                </a:r>
                <a:endParaRPr lang="pt-BR" dirty="0"/>
              </a:p>
              <a:p>
                <a:pPr marL="0" indent="0">
                  <a:buNone/>
                </a:pPr>
                <a:r>
                  <a:rPr lang="pt-BR" b="1" dirty="0"/>
                  <a:t>Então, como sabemos se o ponto encontrado é um mínimo ou um máximo?</a:t>
                </a:r>
              </a:p>
              <a:p>
                <a:r>
                  <a:rPr lang="pt-BR" dirty="0"/>
                  <a:t>Se a </a:t>
                </a:r>
                <a:r>
                  <a:rPr lang="pt-BR" b="1" i="1" dirty="0"/>
                  <a:t>inclinação da tangente é nula </a:t>
                </a:r>
                <a:r>
                  <a:rPr lang="pt-BR" b="1" dirty="0">
                    <a:solidFill>
                      <a:srgbClr val="00B050"/>
                    </a:solidFill>
                  </a:rPr>
                  <a:t>e </a:t>
                </a:r>
                <a:r>
                  <a:rPr lang="pt-BR" dirty="0"/>
                  <a:t>a </a:t>
                </a:r>
                <a:r>
                  <a:rPr lang="pt-BR" b="1" i="1" dirty="0"/>
                  <a:t>derivada de segunda ordem</a:t>
                </a:r>
                <a:r>
                  <a:rPr lang="pt-BR" dirty="0"/>
                  <a:t> da </a:t>
                </a:r>
                <a:r>
                  <a:rPr lang="pt-BR" dirty="0" smtClean="0"/>
                  <a:t>função de erro </a:t>
                </a:r>
                <a:r>
                  <a:rPr lang="pt-BR" dirty="0"/>
                  <a:t>for </a:t>
                </a:r>
                <a:r>
                  <a:rPr lang="pt-BR" b="1" i="1" dirty="0">
                    <a:solidFill>
                      <a:srgbClr val="0070C0"/>
                    </a:solidFill>
                  </a:rPr>
                  <a:t>positiva</a:t>
                </a:r>
                <a:r>
                  <a:rPr lang="pt-BR" dirty="0"/>
                  <a:t>, então o ponto nos dá o mínimo da função,</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a:latin typeface="Cambria Math" panose="02040503050406030204" pitchFamily="18" charset="0"/>
                        </a:rPr>
                        <m:t>.</m:t>
                      </m:r>
                    </m:oMath>
                  </m:oMathPara>
                </a14:m>
                <a:endParaRPr lang="pt-BR" dirty="0"/>
              </a:p>
              <a:p>
                <a:r>
                  <a:rPr lang="pt-BR" dirty="0"/>
                  <a:t>Se a matriz </a:t>
                </a:r>
                <a14:m>
                  <m:oMath xmlns:m="http://schemas.openxmlformats.org/officeDocument/2006/math">
                    <m:r>
                      <a:rPr lang="pt-BR" b="1" i="1">
                        <a:latin typeface="Cambria Math" panose="02040503050406030204" pitchFamily="18" charset="0"/>
                      </a:rPr>
                      <m:t>𝜱</m:t>
                    </m:r>
                  </m:oMath>
                </a14:m>
                <a:r>
                  <a:rPr lang="pt-BR" dirty="0"/>
                  <a:t> tiver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a:t>, então a matriz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a:t> é </a:t>
                </a:r>
                <a:r>
                  <a:rPr lang="pt-BR" b="1" i="1" dirty="0"/>
                  <a:t>positiva semi-definida</a:t>
                </a:r>
                <a:r>
                  <a:rPr lang="pt-BR" dirty="0"/>
                  <a:t> e, portanto, o ponto encontrado acima é realmente o ponto de mínimo da </a:t>
                </a:r>
                <a:r>
                  <a:rPr lang="pt-BR" b="1" i="1" dirty="0"/>
                  <a:t>função de erro</a:t>
                </a:r>
                <a:r>
                  <a:rPr lang="pt-BR" dirty="0"/>
                  <a:t>.</a:t>
                </a:r>
              </a:p>
              <a:p>
                <a:pPr lvl="1">
                  <a:buFont typeface="Wingdings" panose="05000000000000000000" pitchFamily="2" charset="2"/>
                  <a:buChar char="§"/>
                </a:pPr>
                <a:r>
                  <a:rPr lang="pt-BR" b="1" dirty="0"/>
                  <a:t>Posto de uma matriz</a:t>
                </a:r>
                <a:r>
                  <a:rPr lang="pt-BR" dirty="0"/>
                  <a:t>: é o número de linhas ou colunas linearmente independentes da matriz.</a:t>
                </a:r>
              </a:p>
              <a:p>
                <a:pPr lvl="1">
                  <a:buFont typeface="Wingdings" panose="05000000000000000000" pitchFamily="2" charset="2"/>
                  <a:buChar char="§"/>
                </a:pPr>
                <a:r>
                  <a:rPr lang="pt-BR" dirty="0"/>
                  <a:t>Uma matriz quadrada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a:t> é </a:t>
                </a:r>
                <a:r>
                  <a:rPr lang="pt-BR" b="1" i="1" dirty="0"/>
                  <a:t>positiva semi-definida </a:t>
                </a:r>
                <a:r>
                  <a:rPr lang="pt-BR" dirty="0"/>
                  <a:t>se </a:t>
                </a:r>
                <a14:m>
                  <m:oMath xmlns:m="http://schemas.openxmlformats.org/officeDocument/2006/math">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b="1" i="1">
                                <a:latin typeface="Cambria Math" panose="02040503050406030204" pitchFamily="18" charset="0"/>
                              </a:rPr>
                              <m:t>𝒙</m:t>
                            </m:r>
                          </m:e>
                          <m:sup>
                            <m:r>
                              <a:rPr lang="pt-BR" i="1">
                                <a:latin typeface="Cambria Math" panose="02040503050406030204" pitchFamily="18" charset="0"/>
                              </a:rPr>
                              <m:t>𝑇</m:t>
                            </m:r>
                          </m:sup>
                        </m:sSup>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1" i="1">
                        <a:latin typeface="Cambria Math" panose="02040503050406030204" pitchFamily="18" charset="0"/>
                      </a:rPr>
                      <m:t>𝒙</m:t>
                    </m:r>
                    <m:r>
                      <a:rPr lang="pt-BR">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𝜱</m:t>
                            </m:r>
                            <m:r>
                              <a:rPr lang="pt-BR" b="1" i="1">
                                <a:latin typeface="Cambria Math" panose="02040503050406030204" pitchFamily="18" charset="0"/>
                              </a:rPr>
                              <m:t>𝒙</m:t>
                            </m:r>
                          </m:e>
                        </m:d>
                      </m:e>
                      <m:sup>
                        <m:r>
                          <a:rPr lang="pt-BR" i="1">
                            <a:latin typeface="Cambria Math" panose="02040503050406030204" pitchFamily="18" charset="0"/>
                          </a:rPr>
                          <m:t>2</m:t>
                        </m:r>
                      </m:sup>
                    </m:sSup>
                    <m:r>
                      <a:rPr lang="pt-BR" i="1">
                        <a:latin typeface="Cambria Math" panose="02040503050406030204" pitchFamily="18" charset="0"/>
                        <a:ea typeface="Cambria Math" panose="02040503050406030204" pitchFamily="18" charset="0"/>
                      </a:rPr>
                      <m:t>≥0, ∀</m:t>
                    </m:r>
                    <m:r>
                      <a:rPr lang="pt-BR" b="1" i="1">
                        <a:latin typeface="Cambria Math" panose="02040503050406030204" pitchFamily="18" charset="0"/>
                        <a:ea typeface="Cambria Math" panose="02040503050406030204" pitchFamily="18" charset="0"/>
                      </a:rPr>
                      <m:t>𝒙</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𝟎</m:t>
                    </m:r>
                  </m:oMath>
                </a14:m>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8" y="1803400"/>
                <a:ext cx="11144535" cy="5054600"/>
              </a:xfrm>
              <a:blipFill rotWithShape="0">
                <a:blip r:embed="rId3"/>
                <a:stretch>
                  <a:fillRect l="-656" t="-2533" b="-121"/>
                </a:stretch>
              </a:blipFill>
            </p:spPr>
            <p:txBody>
              <a:bodyPr/>
              <a:lstStyle/>
              <a:p>
                <a:r>
                  <a:rPr lang="pt-BR">
                    <a:noFill/>
                  </a:rPr>
                  <a:t> </a:t>
                </a:r>
              </a:p>
            </p:txBody>
          </p:sp>
        </mc:Fallback>
      </mc:AlternateContent>
      <p:sp>
        <p:nvSpPr>
          <p:cNvPr id="5" name="Rectangle 4"/>
          <p:cNvSpPr/>
          <p:nvPr/>
        </p:nvSpPr>
        <p:spPr>
          <a:xfrm>
            <a:off x="10057524" y="789592"/>
            <a:ext cx="2134476" cy="830997"/>
          </a:xfrm>
          <a:prstGeom prst="rect">
            <a:avLst/>
          </a:prstGeom>
        </p:spPr>
        <p:txBody>
          <a:bodyPr wrap="square">
            <a:spAutoFit/>
          </a:bodyPr>
          <a:lstStyle/>
          <a:p>
            <a:pPr algn="ctr"/>
            <a:r>
              <a:rPr lang="pt-BR" sz="1200" dirty="0"/>
              <a:t>A </a:t>
            </a:r>
            <a:r>
              <a:rPr lang="pt-BR" sz="1200" dirty="0" smtClean="0"/>
              <a:t>reta vermelha </a:t>
            </a:r>
            <a:r>
              <a:rPr lang="pt-BR" sz="1200" dirty="0"/>
              <a:t>é </a:t>
            </a:r>
            <a:r>
              <a:rPr lang="pt-BR" sz="1200" b="1" dirty="0" smtClean="0"/>
              <a:t>tangente</a:t>
            </a:r>
            <a:r>
              <a:rPr lang="pt-BR" sz="1200" dirty="0" smtClean="0"/>
              <a:t> </a:t>
            </a:r>
            <a:r>
              <a:rPr lang="pt-BR" sz="1200" dirty="0"/>
              <a:t>à curva no </a:t>
            </a:r>
            <a:r>
              <a:rPr lang="pt-BR" sz="1200" dirty="0" smtClean="0"/>
              <a:t>ponto </a:t>
            </a:r>
            <a:r>
              <a:rPr lang="pt-BR" sz="1200" b="1" dirty="0" smtClean="0"/>
              <a:t>P</a:t>
            </a:r>
            <a:r>
              <a:rPr lang="pt-BR" sz="1200" dirty="0" smtClean="0"/>
              <a:t> (vermelho). </a:t>
            </a:r>
          </a:p>
          <a:p>
            <a:pPr algn="ctr"/>
            <a:r>
              <a:rPr lang="pt-BR" sz="1200" dirty="0" smtClean="0"/>
              <a:t>Sua </a:t>
            </a:r>
            <a:r>
              <a:rPr lang="pt-BR" sz="1200" b="1" dirty="0"/>
              <a:t>inclinação</a:t>
            </a:r>
            <a:r>
              <a:rPr lang="pt-BR" sz="1200" dirty="0"/>
              <a:t> é a </a:t>
            </a:r>
            <a:r>
              <a:rPr lang="pt-BR" sz="1200" b="1" dirty="0"/>
              <a:t>derivada</a:t>
            </a:r>
            <a:r>
              <a:rPr lang="pt-BR" sz="1200" dirty="0"/>
              <a:t> </a:t>
            </a:r>
            <a:r>
              <a:rPr lang="pt-BR" sz="1200" dirty="0" smtClean="0"/>
              <a:t>da função naquele </a:t>
            </a:r>
            <a:r>
              <a:rPr lang="pt-BR" sz="1200" dirty="0"/>
              <a:t>ponto.</a:t>
            </a:r>
          </a:p>
        </p:txBody>
      </p:sp>
      <p:grpSp>
        <p:nvGrpSpPr>
          <p:cNvPr id="8" name="Grupo 7"/>
          <p:cNvGrpSpPr/>
          <p:nvPr/>
        </p:nvGrpSpPr>
        <p:grpSpPr>
          <a:xfrm>
            <a:off x="8210048" y="245373"/>
            <a:ext cx="1994622" cy="1396236"/>
            <a:chOff x="8347811" y="95333"/>
            <a:chExt cx="1994622" cy="1396236"/>
          </a:xfrm>
        </p:grpSpPr>
        <p:pic>
          <p:nvPicPr>
            <p:cNvPr id="4" name="Picture 2" descr="https://upload.wikimedia.org/wikipedia/commons/thumb/0/0f/Tangent_to_a_curve.svg/220px-Tangent_to_a_curve.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7811" y="95333"/>
              <a:ext cx="1994622" cy="1396236"/>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p:cNvSpPr txBox="1"/>
            <p:nvPr/>
          </p:nvSpPr>
          <p:spPr>
            <a:xfrm>
              <a:off x="8883297" y="95333"/>
              <a:ext cx="139148" cy="369332"/>
            </a:xfrm>
            <a:prstGeom prst="rect">
              <a:avLst/>
            </a:prstGeom>
            <a:noFill/>
          </p:spPr>
          <p:txBody>
            <a:bodyPr wrap="square" rtlCol="0">
              <a:spAutoFit/>
            </a:bodyPr>
            <a:lstStyle/>
            <a:p>
              <a:r>
                <a:rPr lang="pt-BR" b="1" dirty="0" smtClean="0"/>
                <a:t>P</a:t>
              </a:r>
              <a:endParaRPr lang="en-US" b="1" dirty="0"/>
            </a:p>
          </p:txBody>
        </p:sp>
      </p:grpSp>
    </p:spTree>
    <p:extLst>
      <p:ext uri="{BB962C8B-B14F-4D97-AF65-F5344CB8AC3E}">
        <p14:creationId xmlns:p14="http://schemas.microsoft.com/office/powerpoint/2010/main" val="211917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5506"/>
            <a:ext cx="10515600" cy="957489"/>
          </a:xfrm>
        </p:spPr>
        <p:txBody>
          <a:bodyPr/>
          <a:lstStyle/>
          <a:p>
            <a:r>
              <a:rPr lang="pt-BR" dirty="0"/>
              <a:t>Minimizando a Função de Erro</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387929"/>
                <a:ext cx="11184467" cy="5470071"/>
              </a:xfrm>
            </p:spPr>
            <p:txBody>
              <a:bodyPr>
                <a:normAutofit fontScale="85000" lnSpcReduction="20000"/>
              </a:bodyPr>
              <a:lstStyle/>
              <a:p>
                <a:r>
                  <a:rPr lang="pt-BR" dirty="0"/>
                  <a:t>Portanto, voltando à equação da derivada parcial de primeira ordem igual a 0, temos</a:t>
                </a:r>
              </a:p>
              <a:p>
                <a:pPr marL="0" indent="0" algn="ctr">
                  <a:buNone/>
                </a:pP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0" i="0"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b="0" i="1">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𝜱</m:t>
                    </m:r>
                  </m:oMath>
                </a14:m>
                <a:r>
                  <a:rPr lang="pt-BR" dirty="0"/>
                  <a:t>.</a:t>
                </a:r>
              </a:p>
              <a:p>
                <a:r>
                  <a:rPr lang="pt-BR" dirty="0"/>
                  <a:t>Após aplicarmos o transposto a ambos os lados e </a:t>
                </a:r>
                <a:r>
                  <a:rPr lang="pt-BR" dirty="0" smtClean="0"/>
                  <a:t>isolar </a:t>
                </a:r>
                <a14:m>
                  <m:oMath xmlns:m="http://schemas.openxmlformats.org/officeDocument/2006/math">
                    <m:r>
                      <a:rPr lang="pt-BR" b="1" i="1">
                        <a:latin typeface="Cambria Math" panose="02040503050406030204" pitchFamily="18" charset="0"/>
                      </a:rPr>
                      <m:t>𝒂</m:t>
                    </m:r>
                  </m:oMath>
                </a14:m>
                <a:r>
                  <a:rPr lang="pt-BR" dirty="0"/>
                  <a:t> temos</a:t>
                </a:r>
              </a:p>
              <a:p>
                <a:pPr marL="0" indent="0" algn="ctr">
                  <a:buNone/>
                </a:pP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 </m:t>
                    </m:r>
                    <m:r>
                      <a:rPr lang="pt-BR">
                        <a:latin typeface="Cambria Math" panose="02040503050406030204" pitchFamily="18" charset="0"/>
                      </a:rPr>
                      <m:t>=</m:t>
                    </m:r>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e>
                        </m:d>
                      </m:e>
                      <m:sup>
                        <m:r>
                          <a:rPr lang="pt-BR" b="0" i="1" smtClean="0">
                            <a:latin typeface="Cambria Math" panose="02040503050406030204" pitchFamily="18" charset="0"/>
                          </a:rPr>
                          <m:t>−1</m:t>
                        </m:r>
                      </m:sup>
                    </m:sSup>
                    <m:sSup>
                      <m:sSupPr>
                        <m:ctrlPr>
                          <a:rPr lang="pt-BR" i="1" smtClean="0">
                            <a:latin typeface="Cambria Math" panose="02040503050406030204" pitchFamily="18" charset="0"/>
                          </a:rPr>
                        </m:ctrlPr>
                      </m:sSupPr>
                      <m:e>
                        <m:r>
                          <a:rPr lang="pt-BR" b="0" i="1" smtClean="0">
                            <a:latin typeface="Cambria Math" panose="02040503050406030204" pitchFamily="18" charset="0"/>
                          </a:rPr>
                          <m:t> </m:t>
                        </m:r>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𝒚</m:t>
                    </m:r>
                  </m:oMath>
                </a14:m>
                <a:r>
                  <a:rPr lang="pt-BR" dirty="0"/>
                  <a:t>.</a:t>
                </a:r>
              </a:p>
              <a:p>
                <a:r>
                  <a:rPr lang="pt-BR" dirty="0"/>
                  <a:t>Essa equação é conhecida como </a:t>
                </a:r>
                <a:r>
                  <a:rPr lang="pt-BR" b="1" i="1" dirty="0"/>
                  <a:t>equação normal</a:t>
                </a:r>
                <a:r>
                  <a:rPr lang="pt-BR" dirty="0"/>
                  <a:t> e nos dá a </a:t>
                </a:r>
                <a:r>
                  <a:rPr lang="pt-BR" b="1" i="1" dirty="0">
                    <a:solidFill>
                      <a:srgbClr val="00B0F0"/>
                    </a:solidFill>
                  </a:rPr>
                  <a:t>solução ótima </a:t>
                </a:r>
                <a:r>
                  <a:rPr lang="pt-BR" dirty="0"/>
                  <a:t>em relação a minimização do </a:t>
                </a:r>
                <a:r>
                  <a:rPr lang="pt-BR" b="1" i="1" dirty="0"/>
                  <a:t>erro quadrático médio </a:t>
                </a:r>
                <a:r>
                  <a:rPr lang="pt-BR" dirty="0"/>
                  <a:t>para esse </a:t>
                </a:r>
                <a:r>
                  <a:rPr lang="pt-BR" b="1" i="1" dirty="0"/>
                  <a:t>sistema de </a:t>
                </a:r>
                <a:r>
                  <a:rPr lang="pt-BR" b="1" i="1" dirty="0" smtClean="0"/>
                  <a:t>equações lineares</a:t>
                </a:r>
                <a:r>
                  <a:rPr lang="pt-BR" dirty="0" smtClean="0"/>
                  <a:t>.</a:t>
                </a:r>
                <a:endParaRPr lang="pt-BR" dirty="0"/>
              </a:p>
              <a:p>
                <a:pPr marL="0" indent="0">
                  <a:buNone/>
                </a:pPr>
                <a:r>
                  <a:rPr lang="pt-BR" b="1" dirty="0"/>
                  <a:t>Observações:</a:t>
                </a:r>
              </a:p>
              <a:p>
                <a:pPr marL="514350" indent="-514350">
                  <a:buFont typeface="+mj-lt"/>
                  <a:buAutoNum type="arabicPeriod"/>
                </a:pPr>
                <a:r>
                  <a:rPr lang="pt-BR" dirty="0"/>
                  <a:t>O método encontra uma </a:t>
                </a:r>
                <a:r>
                  <a:rPr lang="pt-BR" b="1" i="1" dirty="0"/>
                  <a:t>solução única</a:t>
                </a:r>
                <a:r>
                  <a:rPr lang="pt-BR" dirty="0"/>
                  <a:t> se e somente se a </a:t>
                </a:r>
                <a:r>
                  <a:rPr lang="pt-BR" dirty="0" smtClean="0"/>
                  <a:t>matriz,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a:t>, for </a:t>
                </a:r>
                <a:r>
                  <a:rPr lang="pt-BR" b="1" i="1" dirty="0"/>
                  <a:t>invertível</a:t>
                </a:r>
                <a:r>
                  <a:rPr lang="pt-BR" dirty="0"/>
                  <a:t> </a:t>
                </a:r>
                <a:r>
                  <a:rPr lang="pt-BR" dirty="0" smtClean="0"/>
                  <a:t>(i.e., se </a:t>
                </a:r>
                <a:r>
                  <a:rPr lang="pt-BR" dirty="0"/>
                  <a:t>ela for </a:t>
                </a:r>
                <a:r>
                  <a:rPr lang="pt-BR" b="1" i="1" dirty="0"/>
                  <a:t>não-singular</a:t>
                </a:r>
                <a:r>
                  <a:rPr lang="pt-BR" dirty="0"/>
                  <a:t>), ou seja, com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a:t>.</a:t>
                </a:r>
              </a:p>
              <a:p>
                <a:pPr marL="514350" indent="-514350">
                  <a:buFont typeface="+mj-lt"/>
                  <a:buAutoNum type="arabicPeriod"/>
                </a:pPr>
                <a:r>
                  <a:rPr lang="pt-BR" dirty="0"/>
                  <a:t>O método só funciona para sistemas </a:t>
                </a:r>
                <a:r>
                  <a:rPr lang="pt-BR" b="1" i="1" dirty="0"/>
                  <a:t>determinados</a:t>
                </a:r>
                <a:r>
                  <a:rPr lang="pt-BR" dirty="0"/>
                  <a:t> ou </a:t>
                </a:r>
                <a:r>
                  <a:rPr lang="pt-BR" b="1" i="1" dirty="0"/>
                  <a:t>sobredeterminados</a:t>
                </a:r>
                <a:r>
                  <a:rPr lang="pt-BR" dirty="0"/>
                  <a:t>, ou seja, quando o número de equações (i.e., pares </a:t>
                </a:r>
                <a14:m>
                  <m:oMath xmlns:m="http://schemas.openxmlformats.org/officeDocument/2006/math">
                    <m:r>
                      <a:rPr lang="pt-BR" b="1" i="1">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é </a:t>
                </a:r>
                <a:r>
                  <a:rPr lang="pt-BR" b="1" i="1" dirty="0"/>
                  <a:t>igual ou maior </a:t>
                </a:r>
                <a:r>
                  <a:rPr lang="pt-BR" dirty="0"/>
                  <a:t>do que o número de incógnitas (i.e., pesos), ou seja, </a:t>
                </a:r>
                <a14:m>
                  <m:oMath xmlns:m="http://schemas.openxmlformats.org/officeDocument/2006/math">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a:t>
                </a:r>
              </a:p>
              <a:p>
                <a:pPr marL="514350" indent="-514350">
                  <a:buFont typeface="+mj-lt"/>
                  <a:buAutoNum type="arabicPeriod"/>
                </a:pPr>
                <a:r>
                  <a:rPr lang="pt-BR" dirty="0"/>
                  <a:t>Para sistemas </a:t>
                </a:r>
                <a:r>
                  <a:rPr lang="pt-BR" b="1" i="1" dirty="0"/>
                  <a:t>subdeterminados</a:t>
                </a:r>
                <a:r>
                  <a:rPr lang="pt-BR" dirty="0"/>
                  <a:t>, ou seja, que têm menos equações do que incógnitas, a matriz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a:t> tem </a:t>
                </a:r>
                <a:r>
                  <a:rPr lang="pt-BR" b="1" i="1" dirty="0"/>
                  <a:t>posto</a:t>
                </a:r>
                <a:r>
                  <a:rPr lang="pt-BR" dirty="0"/>
                  <a:t> menor do que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b="1" dirty="0"/>
                  <a:t> </a:t>
                </a:r>
                <a:r>
                  <a:rPr lang="pt-BR" dirty="0"/>
                  <a:t>e, portanto, é </a:t>
                </a:r>
                <a:r>
                  <a:rPr lang="pt-BR" b="1" i="1" dirty="0"/>
                  <a:t>singular</a:t>
                </a:r>
                <a:r>
                  <a:rPr lang="pt-BR" dirty="0"/>
                  <a:t> (ou seja, a matriz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a:t> não tem uma inversa). Neste caso, não existe solução ou ela não é única.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387929"/>
                <a:ext cx="11184467" cy="5470071"/>
              </a:xfrm>
              <a:blipFill rotWithShape="0">
                <a:blip r:embed="rId3"/>
                <a:stretch>
                  <a:fillRect l="-817" t="-2564" r="-708"/>
                </a:stretch>
              </a:blipFill>
            </p:spPr>
            <p:txBody>
              <a:bodyPr/>
              <a:lstStyle/>
              <a:p>
                <a:r>
                  <a:rPr lang="pt-BR">
                    <a:noFill/>
                  </a:rPr>
                  <a:t> </a:t>
                </a:r>
              </a:p>
            </p:txBody>
          </p:sp>
        </mc:Fallback>
      </mc:AlternateContent>
      <p:sp>
        <p:nvSpPr>
          <p:cNvPr id="4" name="Retângulo 3"/>
          <p:cNvSpPr/>
          <p:nvPr/>
        </p:nvSpPr>
        <p:spPr>
          <a:xfrm>
            <a:off x="7582824" y="6383565"/>
            <a:ext cx="4416594" cy="369332"/>
          </a:xfrm>
          <a:prstGeom prst="rect">
            <a:avLst/>
          </a:prstGeom>
        </p:spPr>
        <p:txBody>
          <a:bodyPr wrap="none">
            <a:spAutoFit/>
          </a:bodyPr>
          <a:lstStyle/>
          <a:p>
            <a:r>
              <a:rPr lang="pt-BR" b="1" dirty="0" smtClean="0">
                <a:solidFill>
                  <a:srgbClr val="00B0F0"/>
                </a:solidFill>
                <a:hlinkClick r:id="rId4"/>
              </a:rPr>
              <a:t>Exemplo: normal_equation_example1.ipynb</a:t>
            </a:r>
            <a:endParaRPr lang="pt-BR" b="1" dirty="0">
              <a:solidFill>
                <a:srgbClr val="00B0F0"/>
              </a:solidFill>
            </a:endParaRPr>
          </a:p>
        </p:txBody>
      </p:sp>
    </p:spTree>
    <p:extLst>
      <p:ext uri="{BB962C8B-B14F-4D97-AF65-F5344CB8AC3E}">
        <p14:creationId xmlns:p14="http://schemas.microsoft.com/office/powerpoint/2010/main" val="11924529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17398</TotalTime>
  <Words>1640</Words>
  <Application>Microsoft Office PowerPoint</Application>
  <PresentationFormat>Widescreen</PresentationFormat>
  <Paragraphs>299</Paragraphs>
  <Slides>19</Slides>
  <Notes>15</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19</vt:i4>
      </vt:variant>
    </vt:vector>
  </HeadingPairs>
  <TitlesOfParts>
    <vt:vector size="26" baseType="lpstr">
      <vt:lpstr>Arial</vt:lpstr>
      <vt:lpstr>Calibri</vt:lpstr>
      <vt:lpstr>Calibri Light</vt:lpstr>
      <vt:lpstr>Cambria Math</vt:lpstr>
      <vt:lpstr>Courier New</vt:lpstr>
      <vt:lpstr>Wingdings</vt:lpstr>
      <vt:lpstr>Office Theme</vt:lpstr>
      <vt:lpstr>T319 - Introdução ao Aprendizado de Máquina: Regressão Linear (Parte I)</vt:lpstr>
      <vt:lpstr>Motivação</vt:lpstr>
      <vt:lpstr>Regressão Linear</vt:lpstr>
      <vt:lpstr>Regressão Linear</vt:lpstr>
      <vt:lpstr>Regressão Linear</vt:lpstr>
      <vt:lpstr>Definição formal do problema</vt:lpstr>
      <vt:lpstr>Função de Erro</vt:lpstr>
      <vt:lpstr>Minimizando a Função de Erro</vt:lpstr>
      <vt:lpstr>Minimizando a Função de Erro</vt:lpstr>
      <vt:lpstr>Superfície de Erro</vt:lpstr>
      <vt:lpstr>Superfície de Erro: Exemplo</vt:lpstr>
      <vt:lpstr>Superfície de Erro: Exemplo</vt:lpstr>
      <vt:lpstr>Superfície de Erro: Exemplo</vt:lpstr>
      <vt:lpstr>Superfícies de erro com diferentes formatos</vt:lpstr>
      <vt:lpstr>Superfícies de erro com diferentes formatos</vt:lpstr>
      <vt:lpstr>Desvantagens da forma fechada (Eq. Normal)</vt:lpstr>
      <vt:lpstr>Tarefas</vt:lpstr>
      <vt:lpstr>Apresentação do PowerPoint</vt:lpstr>
      <vt:lpstr>Apresentação do PowerPoint</vt:lpstr>
    </vt:vector>
  </TitlesOfParts>
  <Company>UGent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Augusto Pereira de Figueiredo (UGent-imec)</dc:creator>
  <cp:lastModifiedBy>Felipe Augusto Pereira de Figueiredo</cp:lastModifiedBy>
  <cp:revision>2210</cp:revision>
  <dcterms:created xsi:type="dcterms:W3CDTF">2020-02-17T11:18:32Z</dcterms:created>
  <dcterms:modified xsi:type="dcterms:W3CDTF">2023-03-10T18:32:24Z</dcterms:modified>
</cp:coreProperties>
</file>